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56792" y="83137"/>
            <a:ext cx="4115944" cy="4663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о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мерах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обеспечению отдельных категорий граждан жилыми помещениями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98" y="316327"/>
            <a:ext cx="1141138" cy="106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36" y="251521"/>
            <a:ext cx="1008112" cy="10081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09410" y="61156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гражданин, состоящий на учете нуждающихся в жилых помещениях, предоставляемых по договорам социального найма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640750" y="645891"/>
            <a:ext cx="792088" cy="4615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1682340" y="611560"/>
            <a:ext cx="803078" cy="465533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01.01.2005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2837" y="1194335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Приказ Минздрава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России от 29.11.2012 № 987н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079932" y="1555065"/>
            <a:ext cx="1688855" cy="95693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 о наличии тяжелой формы хронического заболевания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56519" y="2572753"/>
            <a:ext cx="2088234" cy="643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местного самоуправления по месту своего жительства (Администрация городского, сельских поселений)</a:t>
            </a:r>
          </a:p>
        </p:txBody>
      </p:sp>
      <p:sp>
        <p:nvSpPr>
          <p:cNvPr id="19" name="Овал 18"/>
          <p:cNvSpPr/>
          <p:nvPr/>
        </p:nvSpPr>
        <p:spPr>
          <a:xfrm>
            <a:off x="4512912" y="1484340"/>
            <a:ext cx="958162" cy="50405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не ограничен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53626" y="3428110"/>
            <a:ext cx="2159699" cy="10749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Внеочередное предоставление жилого помещения по договору социального найма в соответствии с жилищным законодательством Российской Федерации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139196" y="1339757"/>
            <a:ext cx="1467777" cy="897465"/>
          </a:xfrm>
          <a:prstGeom prst="downArrow">
            <a:avLst>
              <a:gd name="adj1" fmla="val 50000"/>
              <a:gd name="adj2" fmla="val 53821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о </a:t>
            </a:r>
            <a:r>
              <a:rPr lang="ru-RU" sz="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</a:t>
            </a:r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лении субсидии</a:t>
            </a:r>
          </a:p>
        </p:txBody>
      </p:sp>
      <p:sp>
        <p:nvSpPr>
          <p:cNvPr id="31" name="Овал 30"/>
          <p:cNvSpPr/>
          <p:nvPr/>
        </p:nvSpPr>
        <p:spPr>
          <a:xfrm>
            <a:off x="1385338" y="1114910"/>
            <a:ext cx="1723334" cy="8640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подается в период  с  1 января по 31 декабря года, предшествующего получению субсидии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24403" y="2237221"/>
            <a:ext cx="2116500" cy="64375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имущественных отношений Нефтеюганского </a:t>
            </a:r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Нефтеюганск, 3 </a:t>
            </a:r>
            <a:r>
              <a:rPr lang="ru-RU" sz="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стр. 21, </a:t>
            </a:r>
            <a:r>
              <a:rPr lang="ru-RU" sz="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109,                     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  8 (3463) 250-159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39195" y="3216508"/>
            <a:ext cx="3577837" cy="42320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 в перечень граждан, изъявивших желание получить субсидию в планируемом году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33450" y="3709278"/>
            <a:ext cx="3583581" cy="12708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извещения о предоставлении субсидии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1459" y="3917297"/>
            <a:ext cx="3575572" cy="4320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календарных дней на сбор документов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1459" y="4479373"/>
            <a:ext cx="3590332" cy="28579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Выдача гарантийного письма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4251" y="4900031"/>
            <a:ext cx="3592780" cy="1710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субсидии на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1460" y="5178845"/>
            <a:ext cx="1184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7" y="7982499"/>
            <a:ext cx="795772" cy="795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1750043" y="8025540"/>
            <a:ext cx="3461633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Расчет субсидии =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18  кв. м.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,  где </a:t>
            </a:r>
          </a:p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H-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средняя рыночная стоимость  1 кв. м.,  утвержденная РСТ ХМАО-Югры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Соединительная линия уступом 108"/>
          <p:cNvCxnSpPr>
            <a:stCxn id="17" idx="3"/>
            <a:endCxn id="28" idx="0"/>
          </p:cNvCxnSpPr>
          <p:nvPr/>
        </p:nvCxnSpPr>
        <p:spPr>
          <a:xfrm flipH="1">
            <a:off x="5633476" y="2894631"/>
            <a:ext cx="511277" cy="533479"/>
          </a:xfrm>
          <a:prstGeom prst="bentConnector4">
            <a:avLst>
              <a:gd name="adj1" fmla="val -44712"/>
              <a:gd name="adj2" fmla="val 8016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Соединительная линия уступом 46"/>
          <p:cNvCxnSpPr>
            <a:stCxn id="32" idx="1"/>
            <a:endCxn id="33" idx="0"/>
          </p:cNvCxnSpPr>
          <p:nvPr/>
        </p:nvCxnSpPr>
        <p:spPr>
          <a:xfrm rot="10800000" flipH="1" flipV="1">
            <a:off x="724404" y="2559098"/>
            <a:ext cx="1203710" cy="657409"/>
          </a:xfrm>
          <a:prstGeom prst="bentConnector4">
            <a:avLst>
              <a:gd name="adj1" fmla="val -18991"/>
              <a:gd name="adj2" fmla="val 7448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1460" y="5166558"/>
            <a:ext cx="1184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96553" y="5265340"/>
            <a:ext cx="107459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строительства квартиры по договору участия в долевом строительстве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жилья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91993" y="5265340"/>
            <a:ext cx="1184799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индивидуального жилого 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 за счет собственных (заемных) 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5452" y="5283304"/>
            <a:ext cx="1016130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на компенсацию части расходов гражданина на приобретение (строительство) жилого помещения в случае, если он произвел полную оплату за счет собственных и (или) заемных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0301" y="5283304"/>
            <a:ext cx="1411100" cy="161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погашение ссудной задолженности по полученным банковским (иным) кредитам, направленным на приобретение (строительство) жилого помещения по заключенным </a:t>
            </a:r>
            <a:r>
              <a:rPr lang="ru-RU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договорам</a:t>
            </a:r>
            <a:endParaRPr lang="ru-RU" sz="9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6686" y="5265340"/>
            <a:ext cx="1160065" cy="10618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риобретение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индивидуального жилого дома или квартиры в жилом многоквартирном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доме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28208" y="5082744"/>
            <a:ext cx="120572" cy="1942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996911" y="5069413"/>
            <a:ext cx="0" cy="1959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49" idx="0"/>
          </p:cNvCxnSpPr>
          <p:nvPr/>
        </p:nvCxnSpPr>
        <p:spPr>
          <a:xfrm>
            <a:off x="3480859" y="5082744"/>
            <a:ext cx="2103534" cy="1825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51" idx="0"/>
          </p:cNvCxnSpPr>
          <p:nvPr/>
        </p:nvCxnSpPr>
        <p:spPr>
          <a:xfrm>
            <a:off x="2926578" y="5082744"/>
            <a:ext cx="16939" cy="2005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165204" y="5056992"/>
            <a:ext cx="891315" cy="208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60" y="6219229"/>
            <a:ext cx="788965" cy="69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626" y="6586737"/>
            <a:ext cx="973164" cy="80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20" y="6798187"/>
            <a:ext cx="973343" cy="6218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7" y="7236296"/>
            <a:ext cx="609605" cy="609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" y="6426033"/>
            <a:ext cx="683102" cy="683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Стрелка вниз 17"/>
          <p:cNvSpPr/>
          <p:nvPr/>
        </p:nvSpPr>
        <p:spPr>
          <a:xfrm>
            <a:off x="157322" y="3550904"/>
            <a:ext cx="341552" cy="220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3310083" y="3790195"/>
            <a:ext cx="341552" cy="220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139195" y="4300067"/>
            <a:ext cx="381033" cy="211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>
            <a:off x="3310083" y="4680838"/>
            <a:ext cx="380437" cy="219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160</TotalTime>
  <Words>266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Воронкова Ксения Валерьевна</dc:creator>
  <cp:lastModifiedBy>Воронкова Ксения Валерьевна</cp:lastModifiedBy>
  <cp:revision>26</cp:revision>
  <cp:lastPrinted>2019-11-20T12:08:46Z</cp:lastPrinted>
  <dcterms:created xsi:type="dcterms:W3CDTF">2019-11-20T07:23:43Z</dcterms:created>
  <dcterms:modified xsi:type="dcterms:W3CDTF">2019-11-22T06:50:30Z</dcterms:modified>
</cp:coreProperties>
</file>