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9" r:id="rId4"/>
    <p:sldId id="270" r:id="rId5"/>
    <p:sldId id="264" r:id="rId6"/>
    <p:sldId id="259" r:id="rId7"/>
    <p:sldId id="265" r:id="rId8"/>
    <p:sldId id="271" r:id="rId9"/>
    <p:sldId id="262" r:id="rId10"/>
    <p:sldId id="272" r:id="rId11"/>
    <p:sldId id="263"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C"/>
    <a:srgbClr val="00A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F5D01-B4F7-44E0-8A06-75CC32FFD091}" type="doc">
      <dgm:prSet loTypeId="urn:microsoft.com/office/officeart/2005/8/layout/cycle2" loCatId="cycle" qsTypeId="urn:microsoft.com/office/officeart/2005/8/quickstyle/simple5" qsCatId="simple" csTypeId="urn:microsoft.com/office/officeart/2005/8/colors/accent6_5" csCatId="accent6" phldr="1"/>
      <dgm:spPr/>
      <dgm:t>
        <a:bodyPr/>
        <a:lstStyle/>
        <a:p>
          <a:endParaRPr lang="ru-RU"/>
        </a:p>
      </dgm:t>
    </dgm:pt>
    <dgm:pt modelId="{11E30F3C-A5A8-487A-BA5D-2B78D0ABDD09}">
      <dgm:prSet phldrT="[Текст]"/>
      <dgm:spPr/>
      <dgm:t>
        <a:bodyPr/>
        <a:lstStyle/>
        <a:p>
          <a:r>
            <a:rPr lang="ru-RU" dirty="0"/>
            <a:t>Повышение уровня благоустройства</a:t>
          </a:r>
        </a:p>
      </dgm:t>
    </dgm:pt>
    <dgm:pt modelId="{035D398C-604D-4013-8B12-ADADDF02B97F}" type="parTrans" cxnId="{2EC121F3-1027-470F-9A4C-33E4287B70CC}">
      <dgm:prSet/>
      <dgm:spPr/>
      <dgm:t>
        <a:bodyPr/>
        <a:lstStyle/>
        <a:p>
          <a:endParaRPr lang="ru-RU"/>
        </a:p>
      </dgm:t>
    </dgm:pt>
    <dgm:pt modelId="{85C2FD55-A883-4DDD-A3B2-E0F3644977CB}" type="sibTrans" cxnId="{2EC121F3-1027-470F-9A4C-33E4287B70CC}">
      <dgm:prSet/>
      <dgm:spPr/>
      <dgm:t>
        <a:bodyPr/>
        <a:lstStyle/>
        <a:p>
          <a:endParaRPr lang="ru-RU"/>
        </a:p>
      </dgm:t>
    </dgm:pt>
    <dgm:pt modelId="{42FE2D80-52E5-4E7C-9BCA-8D376FC7175B}">
      <dgm:prSet phldrT="[Текст]"/>
      <dgm:spPr/>
      <dgm:t>
        <a:bodyPr/>
        <a:lstStyle/>
        <a:p>
          <a:r>
            <a:rPr lang="ru-RU"/>
            <a:t>Знаковое место в проведении празднования Дня Победы</a:t>
          </a:r>
        </a:p>
      </dgm:t>
    </dgm:pt>
    <dgm:pt modelId="{8C27E909-05D2-4837-BF4E-B6DED5627288}" type="parTrans" cxnId="{FA67F9FE-3557-4A71-8C56-2C82D2D6D9A2}">
      <dgm:prSet/>
      <dgm:spPr/>
      <dgm:t>
        <a:bodyPr/>
        <a:lstStyle/>
        <a:p>
          <a:endParaRPr lang="ru-RU"/>
        </a:p>
      </dgm:t>
    </dgm:pt>
    <dgm:pt modelId="{D3B5F4D2-5CDD-4FF3-ACAD-E7436382813D}" type="sibTrans" cxnId="{FA67F9FE-3557-4A71-8C56-2C82D2D6D9A2}">
      <dgm:prSet/>
      <dgm:spPr/>
      <dgm:t>
        <a:bodyPr/>
        <a:lstStyle/>
        <a:p>
          <a:endParaRPr lang="ru-RU"/>
        </a:p>
      </dgm:t>
    </dgm:pt>
    <dgm:pt modelId="{F347B53A-1ACB-428F-AB48-AA1487AA5797}">
      <dgm:prSet phldrT="[Текст]"/>
      <dgm:spPr/>
      <dgm:t>
        <a:bodyPr/>
        <a:lstStyle/>
        <a:p>
          <a:r>
            <a:rPr lang="ru-RU"/>
            <a:t>Центр притяжения жителей и гостей</a:t>
          </a:r>
        </a:p>
      </dgm:t>
    </dgm:pt>
    <dgm:pt modelId="{57C3D8D9-17A1-445A-B7DC-C18E0CDF854B}" type="parTrans" cxnId="{6E427564-3374-4E0F-BBBD-A22881687ED9}">
      <dgm:prSet/>
      <dgm:spPr/>
      <dgm:t>
        <a:bodyPr/>
        <a:lstStyle/>
        <a:p>
          <a:endParaRPr lang="ru-RU"/>
        </a:p>
      </dgm:t>
    </dgm:pt>
    <dgm:pt modelId="{EF99308B-49CD-44DA-BAD0-530AA45A11B0}" type="sibTrans" cxnId="{6E427564-3374-4E0F-BBBD-A22881687ED9}">
      <dgm:prSet/>
      <dgm:spPr/>
      <dgm:t>
        <a:bodyPr/>
        <a:lstStyle/>
        <a:p>
          <a:endParaRPr lang="ru-RU"/>
        </a:p>
      </dgm:t>
    </dgm:pt>
    <dgm:pt modelId="{3F605A83-C3C5-4FB5-B549-B07740E29628}">
      <dgm:prSet phldrT="[Текст]"/>
      <dgm:spPr/>
      <dgm:t>
        <a:bodyPr/>
        <a:lstStyle/>
        <a:p>
          <a:r>
            <a:rPr lang="ru-RU"/>
            <a:t>Центр культурного отдыха</a:t>
          </a:r>
        </a:p>
      </dgm:t>
    </dgm:pt>
    <dgm:pt modelId="{B9E42F8C-D1D7-47E7-A730-C2C2C6E12701}" type="parTrans" cxnId="{D3E22575-E0A5-40FB-89EE-C8B65E365E11}">
      <dgm:prSet/>
      <dgm:spPr/>
      <dgm:t>
        <a:bodyPr/>
        <a:lstStyle/>
        <a:p>
          <a:endParaRPr lang="ru-RU"/>
        </a:p>
      </dgm:t>
    </dgm:pt>
    <dgm:pt modelId="{385FE2AA-FD59-4AB7-A7AD-F71400C99238}" type="sibTrans" cxnId="{D3E22575-E0A5-40FB-89EE-C8B65E365E11}">
      <dgm:prSet/>
      <dgm:spPr/>
      <dgm:t>
        <a:bodyPr/>
        <a:lstStyle/>
        <a:p>
          <a:endParaRPr lang="ru-RU"/>
        </a:p>
      </dgm:t>
    </dgm:pt>
    <dgm:pt modelId="{82EC5CB9-9AAF-44A1-9286-1193E6362E42}">
      <dgm:prSet phldrT="[Текст]"/>
      <dgm:spPr/>
      <dgm:t>
        <a:bodyPr/>
        <a:lstStyle/>
        <a:p>
          <a:r>
            <a:rPr lang="ru-RU"/>
            <a:t>Воспитание патриотизма</a:t>
          </a:r>
        </a:p>
      </dgm:t>
    </dgm:pt>
    <dgm:pt modelId="{61EC396D-54DC-4DA3-8DEC-4008EFC72AEA}" type="parTrans" cxnId="{E8384920-4FE0-4604-A36E-0D71632F5719}">
      <dgm:prSet/>
      <dgm:spPr/>
      <dgm:t>
        <a:bodyPr/>
        <a:lstStyle/>
        <a:p>
          <a:endParaRPr lang="ru-RU"/>
        </a:p>
      </dgm:t>
    </dgm:pt>
    <dgm:pt modelId="{0DA3C6F2-2D63-41FF-BDC1-31CED9C9A6B2}" type="sibTrans" cxnId="{E8384920-4FE0-4604-A36E-0D71632F5719}">
      <dgm:prSet/>
      <dgm:spPr/>
      <dgm:t>
        <a:bodyPr/>
        <a:lstStyle/>
        <a:p>
          <a:endParaRPr lang="ru-RU"/>
        </a:p>
      </dgm:t>
    </dgm:pt>
    <dgm:pt modelId="{EE8744FB-40B7-4DA4-8C25-54EA569B44C7}">
      <dgm:prSet/>
      <dgm:spPr/>
      <dgm:t>
        <a:bodyPr/>
        <a:lstStyle/>
        <a:p>
          <a:r>
            <a:rPr lang="ru-RU"/>
            <a:t>Обновление архитектурного облика поселения</a:t>
          </a:r>
        </a:p>
      </dgm:t>
    </dgm:pt>
    <dgm:pt modelId="{A8C236C1-F3F2-455D-9752-0863F8CEAD7C}" type="parTrans" cxnId="{A4A05645-755A-417A-AD1E-D2A8AFE3EB2B}">
      <dgm:prSet/>
      <dgm:spPr/>
      <dgm:t>
        <a:bodyPr/>
        <a:lstStyle/>
        <a:p>
          <a:endParaRPr lang="ru-RU"/>
        </a:p>
      </dgm:t>
    </dgm:pt>
    <dgm:pt modelId="{B03A7C13-75E1-4E96-99D2-C70A3AB2F6A0}" type="sibTrans" cxnId="{A4A05645-755A-417A-AD1E-D2A8AFE3EB2B}">
      <dgm:prSet/>
      <dgm:spPr/>
      <dgm:t>
        <a:bodyPr/>
        <a:lstStyle/>
        <a:p>
          <a:endParaRPr lang="ru-RU"/>
        </a:p>
      </dgm:t>
    </dgm:pt>
    <dgm:pt modelId="{18A8269A-F14B-440C-967A-73A4F23DBCE4}" type="pres">
      <dgm:prSet presAssocID="{FA1F5D01-B4F7-44E0-8A06-75CC32FFD091}" presName="cycle" presStyleCnt="0">
        <dgm:presLayoutVars>
          <dgm:dir/>
          <dgm:resizeHandles val="exact"/>
        </dgm:presLayoutVars>
      </dgm:prSet>
      <dgm:spPr/>
      <dgm:t>
        <a:bodyPr/>
        <a:lstStyle/>
        <a:p>
          <a:endParaRPr lang="ru-RU"/>
        </a:p>
      </dgm:t>
    </dgm:pt>
    <dgm:pt modelId="{9486C65A-40B3-4255-B0A0-987EC29A270C}" type="pres">
      <dgm:prSet presAssocID="{11E30F3C-A5A8-487A-BA5D-2B78D0ABDD09}" presName="node" presStyleLbl="node1" presStyleIdx="0" presStyleCnt="6">
        <dgm:presLayoutVars>
          <dgm:bulletEnabled val="1"/>
        </dgm:presLayoutVars>
      </dgm:prSet>
      <dgm:spPr/>
      <dgm:t>
        <a:bodyPr/>
        <a:lstStyle/>
        <a:p>
          <a:endParaRPr lang="ru-RU"/>
        </a:p>
      </dgm:t>
    </dgm:pt>
    <dgm:pt modelId="{32342413-179D-4360-A8B5-31605A6FACC0}" type="pres">
      <dgm:prSet presAssocID="{85C2FD55-A883-4DDD-A3B2-E0F3644977CB}" presName="sibTrans" presStyleLbl="sibTrans2D1" presStyleIdx="0" presStyleCnt="6"/>
      <dgm:spPr/>
      <dgm:t>
        <a:bodyPr/>
        <a:lstStyle/>
        <a:p>
          <a:endParaRPr lang="ru-RU"/>
        </a:p>
      </dgm:t>
    </dgm:pt>
    <dgm:pt modelId="{EB1600B8-0FAA-4944-9E94-A9918F00C0EE}" type="pres">
      <dgm:prSet presAssocID="{85C2FD55-A883-4DDD-A3B2-E0F3644977CB}" presName="connectorText" presStyleLbl="sibTrans2D1" presStyleIdx="0" presStyleCnt="6"/>
      <dgm:spPr/>
      <dgm:t>
        <a:bodyPr/>
        <a:lstStyle/>
        <a:p>
          <a:endParaRPr lang="ru-RU"/>
        </a:p>
      </dgm:t>
    </dgm:pt>
    <dgm:pt modelId="{1585049F-5FDF-4DE7-91E5-7102A6FEA9B7}" type="pres">
      <dgm:prSet presAssocID="{42FE2D80-52E5-4E7C-9BCA-8D376FC7175B}" presName="node" presStyleLbl="node1" presStyleIdx="1" presStyleCnt="6">
        <dgm:presLayoutVars>
          <dgm:bulletEnabled val="1"/>
        </dgm:presLayoutVars>
      </dgm:prSet>
      <dgm:spPr/>
      <dgm:t>
        <a:bodyPr/>
        <a:lstStyle/>
        <a:p>
          <a:endParaRPr lang="ru-RU"/>
        </a:p>
      </dgm:t>
    </dgm:pt>
    <dgm:pt modelId="{09312C2E-AB24-4092-B1A3-4E21D1D87838}" type="pres">
      <dgm:prSet presAssocID="{D3B5F4D2-5CDD-4FF3-ACAD-E7436382813D}" presName="sibTrans" presStyleLbl="sibTrans2D1" presStyleIdx="1" presStyleCnt="6"/>
      <dgm:spPr/>
      <dgm:t>
        <a:bodyPr/>
        <a:lstStyle/>
        <a:p>
          <a:endParaRPr lang="ru-RU"/>
        </a:p>
      </dgm:t>
    </dgm:pt>
    <dgm:pt modelId="{6639F966-0D97-45E3-BD93-69793D33052B}" type="pres">
      <dgm:prSet presAssocID="{D3B5F4D2-5CDD-4FF3-ACAD-E7436382813D}" presName="connectorText" presStyleLbl="sibTrans2D1" presStyleIdx="1" presStyleCnt="6"/>
      <dgm:spPr/>
      <dgm:t>
        <a:bodyPr/>
        <a:lstStyle/>
        <a:p>
          <a:endParaRPr lang="ru-RU"/>
        </a:p>
      </dgm:t>
    </dgm:pt>
    <dgm:pt modelId="{EDA3D769-CF48-4828-A0D1-E06A2AC0F47E}" type="pres">
      <dgm:prSet presAssocID="{F347B53A-1ACB-428F-AB48-AA1487AA5797}" presName="node" presStyleLbl="node1" presStyleIdx="2" presStyleCnt="6">
        <dgm:presLayoutVars>
          <dgm:bulletEnabled val="1"/>
        </dgm:presLayoutVars>
      </dgm:prSet>
      <dgm:spPr/>
      <dgm:t>
        <a:bodyPr/>
        <a:lstStyle/>
        <a:p>
          <a:endParaRPr lang="ru-RU"/>
        </a:p>
      </dgm:t>
    </dgm:pt>
    <dgm:pt modelId="{DC84F6D2-EB5F-4A68-B48F-4131E7B0FD05}" type="pres">
      <dgm:prSet presAssocID="{EF99308B-49CD-44DA-BAD0-530AA45A11B0}" presName="sibTrans" presStyleLbl="sibTrans2D1" presStyleIdx="2" presStyleCnt="6"/>
      <dgm:spPr/>
      <dgm:t>
        <a:bodyPr/>
        <a:lstStyle/>
        <a:p>
          <a:endParaRPr lang="ru-RU"/>
        </a:p>
      </dgm:t>
    </dgm:pt>
    <dgm:pt modelId="{F1EAE723-79EA-4063-B8E5-2F8DC25BE9C6}" type="pres">
      <dgm:prSet presAssocID="{EF99308B-49CD-44DA-BAD0-530AA45A11B0}" presName="connectorText" presStyleLbl="sibTrans2D1" presStyleIdx="2" presStyleCnt="6"/>
      <dgm:spPr/>
      <dgm:t>
        <a:bodyPr/>
        <a:lstStyle/>
        <a:p>
          <a:endParaRPr lang="ru-RU"/>
        </a:p>
      </dgm:t>
    </dgm:pt>
    <dgm:pt modelId="{C19DC058-17B3-4156-A5C5-71CB0A601D6D}" type="pres">
      <dgm:prSet presAssocID="{3F605A83-C3C5-4FB5-B549-B07740E29628}" presName="node" presStyleLbl="node1" presStyleIdx="3" presStyleCnt="6">
        <dgm:presLayoutVars>
          <dgm:bulletEnabled val="1"/>
        </dgm:presLayoutVars>
      </dgm:prSet>
      <dgm:spPr/>
      <dgm:t>
        <a:bodyPr/>
        <a:lstStyle/>
        <a:p>
          <a:endParaRPr lang="ru-RU"/>
        </a:p>
      </dgm:t>
    </dgm:pt>
    <dgm:pt modelId="{2ADE6AD4-9D7A-479A-9F20-ECF98BF3E654}" type="pres">
      <dgm:prSet presAssocID="{385FE2AA-FD59-4AB7-A7AD-F71400C99238}" presName="sibTrans" presStyleLbl="sibTrans2D1" presStyleIdx="3" presStyleCnt="6"/>
      <dgm:spPr/>
      <dgm:t>
        <a:bodyPr/>
        <a:lstStyle/>
        <a:p>
          <a:endParaRPr lang="ru-RU"/>
        </a:p>
      </dgm:t>
    </dgm:pt>
    <dgm:pt modelId="{CE48CC60-0214-436B-9545-4C935871F94C}" type="pres">
      <dgm:prSet presAssocID="{385FE2AA-FD59-4AB7-A7AD-F71400C99238}" presName="connectorText" presStyleLbl="sibTrans2D1" presStyleIdx="3" presStyleCnt="6"/>
      <dgm:spPr/>
      <dgm:t>
        <a:bodyPr/>
        <a:lstStyle/>
        <a:p>
          <a:endParaRPr lang="ru-RU"/>
        </a:p>
      </dgm:t>
    </dgm:pt>
    <dgm:pt modelId="{AC4BFB80-53A2-4CA0-BE9C-3235D431BE6A}" type="pres">
      <dgm:prSet presAssocID="{82EC5CB9-9AAF-44A1-9286-1193E6362E42}" presName="node" presStyleLbl="node1" presStyleIdx="4" presStyleCnt="6">
        <dgm:presLayoutVars>
          <dgm:bulletEnabled val="1"/>
        </dgm:presLayoutVars>
      </dgm:prSet>
      <dgm:spPr/>
      <dgm:t>
        <a:bodyPr/>
        <a:lstStyle/>
        <a:p>
          <a:endParaRPr lang="ru-RU"/>
        </a:p>
      </dgm:t>
    </dgm:pt>
    <dgm:pt modelId="{7C29C1A6-4019-4654-9150-01F2EDEE5C5C}" type="pres">
      <dgm:prSet presAssocID="{0DA3C6F2-2D63-41FF-BDC1-31CED9C9A6B2}" presName="sibTrans" presStyleLbl="sibTrans2D1" presStyleIdx="4" presStyleCnt="6"/>
      <dgm:spPr/>
      <dgm:t>
        <a:bodyPr/>
        <a:lstStyle/>
        <a:p>
          <a:endParaRPr lang="ru-RU"/>
        </a:p>
      </dgm:t>
    </dgm:pt>
    <dgm:pt modelId="{2833A8B3-F542-48D6-AE9F-D611492145BD}" type="pres">
      <dgm:prSet presAssocID="{0DA3C6F2-2D63-41FF-BDC1-31CED9C9A6B2}" presName="connectorText" presStyleLbl="sibTrans2D1" presStyleIdx="4" presStyleCnt="6"/>
      <dgm:spPr/>
      <dgm:t>
        <a:bodyPr/>
        <a:lstStyle/>
        <a:p>
          <a:endParaRPr lang="ru-RU"/>
        </a:p>
      </dgm:t>
    </dgm:pt>
    <dgm:pt modelId="{FAB4DDF1-9926-4AC8-929C-B319434D9300}" type="pres">
      <dgm:prSet presAssocID="{EE8744FB-40B7-4DA4-8C25-54EA569B44C7}" presName="node" presStyleLbl="node1" presStyleIdx="5" presStyleCnt="6">
        <dgm:presLayoutVars>
          <dgm:bulletEnabled val="1"/>
        </dgm:presLayoutVars>
      </dgm:prSet>
      <dgm:spPr/>
      <dgm:t>
        <a:bodyPr/>
        <a:lstStyle/>
        <a:p>
          <a:endParaRPr lang="ru-RU"/>
        </a:p>
      </dgm:t>
    </dgm:pt>
    <dgm:pt modelId="{DF9D60B0-7DA1-4A61-ACD7-0B58FBA84E45}" type="pres">
      <dgm:prSet presAssocID="{B03A7C13-75E1-4E96-99D2-C70A3AB2F6A0}" presName="sibTrans" presStyleLbl="sibTrans2D1" presStyleIdx="5" presStyleCnt="6"/>
      <dgm:spPr/>
      <dgm:t>
        <a:bodyPr/>
        <a:lstStyle/>
        <a:p>
          <a:endParaRPr lang="ru-RU"/>
        </a:p>
      </dgm:t>
    </dgm:pt>
    <dgm:pt modelId="{FF003465-CD6B-4015-87E0-B72CA729D249}" type="pres">
      <dgm:prSet presAssocID="{B03A7C13-75E1-4E96-99D2-C70A3AB2F6A0}" presName="connectorText" presStyleLbl="sibTrans2D1" presStyleIdx="5" presStyleCnt="6"/>
      <dgm:spPr/>
      <dgm:t>
        <a:bodyPr/>
        <a:lstStyle/>
        <a:p>
          <a:endParaRPr lang="ru-RU"/>
        </a:p>
      </dgm:t>
    </dgm:pt>
  </dgm:ptLst>
  <dgm:cxnLst>
    <dgm:cxn modelId="{72969B32-5E0D-49EC-89CC-DC2FC836BF9A}" type="presOf" srcId="{B03A7C13-75E1-4E96-99D2-C70A3AB2F6A0}" destId="{FF003465-CD6B-4015-87E0-B72CA729D249}" srcOrd="1" destOrd="0" presId="urn:microsoft.com/office/officeart/2005/8/layout/cycle2"/>
    <dgm:cxn modelId="{42E4A601-62E4-4D0F-8C02-4179215AD57B}" type="presOf" srcId="{F347B53A-1ACB-428F-AB48-AA1487AA5797}" destId="{EDA3D769-CF48-4828-A0D1-E06A2AC0F47E}" srcOrd="0" destOrd="0" presId="urn:microsoft.com/office/officeart/2005/8/layout/cycle2"/>
    <dgm:cxn modelId="{8820F6BF-5E47-45EF-8E15-DFCA59DB51D5}" type="presOf" srcId="{0DA3C6F2-2D63-41FF-BDC1-31CED9C9A6B2}" destId="{7C29C1A6-4019-4654-9150-01F2EDEE5C5C}" srcOrd="0" destOrd="0" presId="urn:microsoft.com/office/officeart/2005/8/layout/cycle2"/>
    <dgm:cxn modelId="{B5A1E1E4-25FC-4B3D-A2A6-1DBDDBB16636}" type="presOf" srcId="{D3B5F4D2-5CDD-4FF3-ACAD-E7436382813D}" destId="{6639F966-0D97-45E3-BD93-69793D33052B}" srcOrd="1" destOrd="0" presId="urn:microsoft.com/office/officeart/2005/8/layout/cycle2"/>
    <dgm:cxn modelId="{2EC121F3-1027-470F-9A4C-33E4287B70CC}" srcId="{FA1F5D01-B4F7-44E0-8A06-75CC32FFD091}" destId="{11E30F3C-A5A8-487A-BA5D-2B78D0ABDD09}" srcOrd="0" destOrd="0" parTransId="{035D398C-604D-4013-8B12-ADADDF02B97F}" sibTransId="{85C2FD55-A883-4DDD-A3B2-E0F3644977CB}"/>
    <dgm:cxn modelId="{73B6AB44-7E7B-4685-9CCF-C7C94A29E234}" type="presOf" srcId="{3F605A83-C3C5-4FB5-B549-B07740E29628}" destId="{C19DC058-17B3-4156-A5C5-71CB0A601D6D}" srcOrd="0" destOrd="0" presId="urn:microsoft.com/office/officeart/2005/8/layout/cycle2"/>
    <dgm:cxn modelId="{5C94E008-4E8A-4070-BAA6-01E6E2D655C3}" type="presOf" srcId="{0DA3C6F2-2D63-41FF-BDC1-31CED9C9A6B2}" destId="{2833A8B3-F542-48D6-AE9F-D611492145BD}" srcOrd="1" destOrd="0" presId="urn:microsoft.com/office/officeart/2005/8/layout/cycle2"/>
    <dgm:cxn modelId="{164D0F46-BA7D-4235-A0EE-7B8B8E72412F}" type="presOf" srcId="{42FE2D80-52E5-4E7C-9BCA-8D376FC7175B}" destId="{1585049F-5FDF-4DE7-91E5-7102A6FEA9B7}" srcOrd="0" destOrd="0" presId="urn:microsoft.com/office/officeart/2005/8/layout/cycle2"/>
    <dgm:cxn modelId="{EF73EA6C-ACCC-4BEF-93C8-3C842580CFAC}" type="presOf" srcId="{EF99308B-49CD-44DA-BAD0-530AA45A11B0}" destId="{DC84F6D2-EB5F-4A68-B48F-4131E7B0FD05}" srcOrd="0" destOrd="0" presId="urn:microsoft.com/office/officeart/2005/8/layout/cycle2"/>
    <dgm:cxn modelId="{914ADB98-90F8-437E-A3F4-6C947C3975C3}" type="presOf" srcId="{B03A7C13-75E1-4E96-99D2-C70A3AB2F6A0}" destId="{DF9D60B0-7DA1-4A61-ACD7-0B58FBA84E45}" srcOrd="0" destOrd="0" presId="urn:microsoft.com/office/officeart/2005/8/layout/cycle2"/>
    <dgm:cxn modelId="{F292F9CC-FB16-4107-BEC1-19DDDDE0FD71}" type="presOf" srcId="{D3B5F4D2-5CDD-4FF3-ACAD-E7436382813D}" destId="{09312C2E-AB24-4092-B1A3-4E21D1D87838}" srcOrd="0" destOrd="0" presId="urn:microsoft.com/office/officeart/2005/8/layout/cycle2"/>
    <dgm:cxn modelId="{E8384920-4FE0-4604-A36E-0D71632F5719}" srcId="{FA1F5D01-B4F7-44E0-8A06-75CC32FFD091}" destId="{82EC5CB9-9AAF-44A1-9286-1193E6362E42}" srcOrd="4" destOrd="0" parTransId="{61EC396D-54DC-4DA3-8DEC-4008EFC72AEA}" sibTransId="{0DA3C6F2-2D63-41FF-BDC1-31CED9C9A6B2}"/>
    <dgm:cxn modelId="{033E1270-9FDE-45A2-8C45-43151124AABF}" type="presOf" srcId="{EF99308B-49CD-44DA-BAD0-530AA45A11B0}" destId="{F1EAE723-79EA-4063-B8E5-2F8DC25BE9C6}" srcOrd="1" destOrd="0" presId="urn:microsoft.com/office/officeart/2005/8/layout/cycle2"/>
    <dgm:cxn modelId="{90DE9751-871C-49AD-B592-750613413063}" type="presOf" srcId="{385FE2AA-FD59-4AB7-A7AD-F71400C99238}" destId="{CE48CC60-0214-436B-9545-4C935871F94C}" srcOrd="1" destOrd="0" presId="urn:microsoft.com/office/officeart/2005/8/layout/cycle2"/>
    <dgm:cxn modelId="{F56C85AD-88F7-4FB2-A957-61698F06ACBC}" type="presOf" srcId="{11E30F3C-A5A8-487A-BA5D-2B78D0ABDD09}" destId="{9486C65A-40B3-4255-B0A0-987EC29A270C}" srcOrd="0" destOrd="0" presId="urn:microsoft.com/office/officeart/2005/8/layout/cycle2"/>
    <dgm:cxn modelId="{98898FE0-5CFD-4D24-B55C-415E353C9F30}" type="presOf" srcId="{EE8744FB-40B7-4DA4-8C25-54EA569B44C7}" destId="{FAB4DDF1-9926-4AC8-929C-B319434D9300}" srcOrd="0" destOrd="0" presId="urn:microsoft.com/office/officeart/2005/8/layout/cycle2"/>
    <dgm:cxn modelId="{FBE43470-1B63-4B5D-8491-D7087728D7A4}" type="presOf" srcId="{85C2FD55-A883-4DDD-A3B2-E0F3644977CB}" destId="{EB1600B8-0FAA-4944-9E94-A9918F00C0EE}" srcOrd="1" destOrd="0" presId="urn:microsoft.com/office/officeart/2005/8/layout/cycle2"/>
    <dgm:cxn modelId="{5650D170-980C-448E-81BB-F9E81D3B9114}" type="presOf" srcId="{FA1F5D01-B4F7-44E0-8A06-75CC32FFD091}" destId="{18A8269A-F14B-440C-967A-73A4F23DBCE4}" srcOrd="0" destOrd="0" presId="urn:microsoft.com/office/officeart/2005/8/layout/cycle2"/>
    <dgm:cxn modelId="{A4A05645-755A-417A-AD1E-D2A8AFE3EB2B}" srcId="{FA1F5D01-B4F7-44E0-8A06-75CC32FFD091}" destId="{EE8744FB-40B7-4DA4-8C25-54EA569B44C7}" srcOrd="5" destOrd="0" parTransId="{A8C236C1-F3F2-455D-9752-0863F8CEAD7C}" sibTransId="{B03A7C13-75E1-4E96-99D2-C70A3AB2F6A0}"/>
    <dgm:cxn modelId="{FDD6F76D-7ABA-4BBF-B438-0DECBF59DB27}" type="presOf" srcId="{385FE2AA-FD59-4AB7-A7AD-F71400C99238}" destId="{2ADE6AD4-9D7A-479A-9F20-ECF98BF3E654}" srcOrd="0" destOrd="0" presId="urn:microsoft.com/office/officeart/2005/8/layout/cycle2"/>
    <dgm:cxn modelId="{16D924D2-F546-46E4-8A9C-DC02EC93DB4C}" type="presOf" srcId="{82EC5CB9-9AAF-44A1-9286-1193E6362E42}" destId="{AC4BFB80-53A2-4CA0-BE9C-3235D431BE6A}" srcOrd="0" destOrd="0" presId="urn:microsoft.com/office/officeart/2005/8/layout/cycle2"/>
    <dgm:cxn modelId="{6E427564-3374-4E0F-BBBD-A22881687ED9}" srcId="{FA1F5D01-B4F7-44E0-8A06-75CC32FFD091}" destId="{F347B53A-1ACB-428F-AB48-AA1487AA5797}" srcOrd="2" destOrd="0" parTransId="{57C3D8D9-17A1-445A-B7DC-C18E0CDF854B}" sibTransId="{EF99308B-49CD-44DA-BAD0-530AA45A11B0}"/>
    <dgm:cxn modelId="{FA67F9FE-3557-4A71-8C56-2C82D2D6D9A2}" srcId="{FA1F5D01-B4F7-44E0-8A06-75CC32FFD091}" destId="{42FE2D80-52E5-4E7C-9BCA-8D376FC7175B}" srcOrd="1" destOrd="0" parTransId="{8C27E909-05D2-4837-BF4E-B6DED5627288}" sibTransId="{D3B5F4D2-5CDD-4FF3-ACAD-E7436382813D}"/>
    <dgm:cxn modelId="{28800F7F-405F-4BE1-B12E-F54CEADC2108}" type="presOf" srcId="{85C2FD55-A883-4DDD-A3B2-E0F3644977CB}" destId="{32342413-179D-4360-A8B5-31605A6FACC0}" srcOrd="0" destOrd="0" presId="urn:microsoft.com/office/officeart/2005/8/layout/cycle2"/>
    <dgm:cxn modelId="{D3E22575-E0A5-40FB-89EE-C8B65E365E11}" srcId="{FA1F5D01-B4F7-44E0-8A06-75CC32FFD091}" destId="{3F605A83-C3C5-4FB5-B549-B07740E29628}" srcOrd="3" destOrd="0" parTransId="{B9E42F8C-D1D7-47E7-A730-C2C2C6E12701}" sibTransId="{385FE2AA-FD59-4AB7-A7AD-F71400C99238}"/>
    <dgm:cxn modelId="{7E27302E-D046-43D0-BA0A-1880D4B86DD2}" type="presParOf" srcId="{18A8269A-F14B-440C-967A-73A4F23DBCE4}" destId="{9486C65A-40B3-4255-B0A0-987EC29A270C}" srcOrd="0" destOrd="0" presId="urn:microsoft.com/office/officeart/2005/8/layout/cycle2"/>
    <dgm:cxn modelId="{FE12F2B9-9704-49B8-8D8C-11423ECA8234}" type="presParOf" srcId="{18A8269A-F14B-440C-967A-73A4F23DBCE4}" destId="{32342413-179D-4360-A8B5-31605A6FACC0}" srcOrd="1" destOrd="0" presId="urn:microsoft.com/office/officeart/2005/8/layout/cycle2"/>
    <dgm:cxn modelId="{97C207C1-C07A-4E0B-8875-2BBB6099FC3D}" type="presParOf" srcId="{32342413-179D-4360-A8B5-31605A6FACC0}" destId="{EB1600B8-0FAA-4944-9E94-A9918F00C0EE}" srcOrd="0" destOrd="0" presId="urn:microsoft.com/office/officeart/2005/8/layout/cycle2"/>
    <dgm:cxn modelId="{C26D121B-5BB0-4439-BB45-B42956EF781B}" type="presParOf" srcId="{18A8269A-F14B-440C-967A-73A4F23DBCE4}" destId="{1585049F-5FDF-4DE7-91E5-7102A6FEA9B7}" srcOrd="2" destOrd="0" presId="urn:microsoft.com/office/officeart/2005/8/layout/cycle2"/>
    <dgm:cxn modelId="{3D9B4B13-7336-4C57-BDDC-92BABCA62208}" type="presParOf" srcId="{18A8269A-F14B-440C-967A-73A4F23DBCE4}" destId="{09312C2E-AB24-4092-B1A3-4E21D1D87838}" srcOrd="3" destOrd="0" presId="urn:microsoft.com/office/officeart/2005/8/layout/cycle2"/>
    <dgm:cxn modelId="{8975ED06-26BB-4554-9A3D-CAEF9FACEEDF}" type="presParOf" srcId="{09312C2E-AB24-4092-B1A3-4E21D1D87838}" destId="{6639F966-0D97-45E3-BD93-69793D33052B}" srcOrd="0" destOrd="0" presId="urn:microsoft.com/office/officeart/2005/8/layout/cycle2"/>
    <dgm:cxn modelId="{20F5A49C-DCFD-4DE6-AD1D-7F7301408A75}" type="presParOf" srcId="{18A8269A-F14B-440C-967A-73A4F23DBCE4}" destId="{EDA3D769-CF48-4828-A0D1-E06A2AC0F47E}" srcOrd="4" destOrd="0" presId="urn:microsoft.com/office/officeart/2005/8/layout/cycle2"/>
    <dgm:cxn modelId="{80F213B2-9A5B-4F23-BCDF-F57FF3A6291E}" type="presParOf" srcId="{18A8269A-F14B-440C-967A-73A4F23DBCE4}" destId="{DC84F6D2-EB5F-4A68-B48F-4131E7B0FD05}" srcOrd="5" destOrd="0" presId="urn:microsoft.com/office/officeart/2005/8/layout/cycle2"/>
    <dgm:cxn modelId="{54930FC6-D119-4F2A-BDA5-66F1010AE07B}" type="presParOf" srcId="{DC84F6D2-EB5F-4A68-B48F-4131E7B0FD05}" destId="{F1EAE723-79EA-4063-B8E5-2F8DC25BE9C6}" srcOrd="0" destOrd="0" presId="urn:microsoft.com/office/officeart/2005/8/layout/cycle2"/>
    <dgm:cxn modelId="{72A5C00A-FDF5-4AA2-B098-4E31BA51B65E}" type="presParOf" srcId="{18A8269A-F14B-440C-967A-73A4F23DBCE4}" destId="{C19DC058-17B3-4156-A5C5-71CB0A601D6D}" srcOrd="6" destOrd="0" presId="urn:microsoft.com/office/officeart/2005/8/layout/cycle2"/>
    <dgm:cxn modelId="{89C18312-B3E0-4ADC-9698-C1EEE0FE8637}" type="presParOf" srcId="{18A8269A-F14B-440C-967A-73A4F23DBCE4}" destId="{2ADE6AD4-9D7A-479A-9F20-ECF98BF3E654}" srcOrd="7" destOrd="0" presId="urn:microsoft.com/office/officeart/2005/8/layout/cycle2"/>
    <dgm:cxn modelId="{3572E5A3-CC5E-42DB-96C5-B430E1C0C863}" type="presParOf" srcId="{2ADE6AD4-9D7A-479A-9F20-ECF98BF3E654}" destId="{CE48CC60-0214-436B-9545-4C935871F94C}" srcOrd="0" destOrd="0" presId="urn:microsoft.com/office/officeart/2005/8/layout/cycle2"/>
    <dgm:cxn modelId="{D1AC7835-5275-44F1-8093-D7943E759F29}" type="presParOf" srcId="{18A8269A-F14B-440C-967A-73A4F23DBCE4}" destId="{AC4BFB80-53A2-4CA0-BE9C-3235D431BE6A}" srcOrd="8" destOrd="0" presId="urn:microsoft.com/office/officeart/2005/8/layout/cycle2"/>
    <dgm:cxn modelId="{7758CB48-8C60-43D4-A3BF-E14FD6118854}" type="presParOf" srcId="{18A8269A-F14B-440C-967A-73A4F23DBCE4}" destId="{7C29C1A6-4019-4654-9150-01F2EDEE5C5C}" srcOrd="9" destOrd="0" presId="urn:microsoft.com/office/officeart/2005/8/layout/cycle2"/>
    <dgm:cxn modelId="{6B1A001D-7A32-479C-8424-94012AB1CDCA}" type="presParOf" srcId="{7C29C1A6-4019-4654-9150-01F2EDEE5C5C}" destId="{2833A8B3-F542-48D6-AE9F-D611492145BD}" srcOrd="0" destOrd="0" presId="urn:microsoft.com/office/officeart/2005/8/layout/cycle2"/>
    <dgm:cxn modelId="{02642667-C14E-406E-8838-0B678BDA2D40}" type="presParOf" srcId="{18A8269A-F14B-440C-967A-73A4F23DBCE4}" destId="{FAB4DDF1-9926-4AC8-929C-B319434D9300}" srcOrd="10" destOrd="0" presId="urn:microsoft.com/office/officeart/2005/8/layout/cycle2"/>
    <dgm:cxn modelId="{7750F77F-03FB-4616-826B-CC11843A9A33}" type="presParOf" srcId="{18A8269A-F14B-440C-967A-73A4F23DBCE4}" destId="{DF9D60B0-7DA1-4A61-ACD7-0B58FBA84E45}" srcOrd="11" destOrd="0" presId="urn:microsoft.com/office/officeart/2005/8/layout/cycle2"/>
    <dgm:cxn modelId="{4951F32D-9E0C-42F1-A1CA-32FE8B668183}" type="presParOf" srcId="{DF9D60B0-7DA1-4A61-ACD7-0B58FBA84E45}" destId="{FF003465-CD6B-4015-87E0-B72CA729D24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6C65A-40B3-4255-B0A0-987EC29A270C}">
      <dsp:nvSpPr>
        <dsp:cNvPr id="0" name=""/>
        <dsp:cNvSpPr/>
      </dsp:nvSpPr>
      <dsp:spPr>
        <a:xfrm>
          <a:off x="3353493" y="1327"/>
          <a:ext cx="1302289" cy="1302289"/>
        </a:xfrm>
        <a:prstGeom prst="ellips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a:t>Повышение уровня благоустройства</a:t>
          </a:r>
        </a:p>
      </dsp:txBody>
      <dsp:txXfrm>
        <a:off x="3544209" y="192043"/>
        <a:ext cx="920857" cy="920857"/>
      </dsp:txXfrm>
    </dsp:sp>
    <dsp:sp modelId="{32342413-179D-4360-A8B5-31605A6FACC0}">
      <dsp:nvSpPr>
        <dsp:cNvPr id="0" name=""/>
        <dsp:cNvSpPr/>
      </dsp:nvSpPr>
      <dsp:spPr>
        <a:xfrm rot="1800000">
          <a:off x="4669938" y="916889"/>
          <a:ext cx="346646" cy="439522"/>
        </a:xfrm>
        <a:prstGeom prst="rightArrow">
          <a:avLst>
            <a:gd name="adj1" fmla="val 60000"/>
            <a:gd name="adj2" fmla="val 50000"/>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4676904" y="978795"/>
        <a:ext cx="242652" cy="263714"/>
      </dsp:txXfrm>
    </dsp:sp>
    <dsp:sp modelId="{1585049F-5FDF-4DE7-91E5-7102A6FEA9B7}">
      <dsp:nvSpPr>
        <dsp:cNvPr id="0" name=""/>
        <dsp:cNvSpPr/>
      </dsp:nvSpPr>
      <dsp:spPr>
        <a:xfrm>
          <a:off x="5047732" y="979496"/>
          <a:ext cx="1302289" cy="1302289"/>
        </a:xfrm>
        <a:prstGeom prst="ellipse">
          <a:avLst/>
        </a:prstGeom>
        <a:gradFill rotWithShape="0">
          <a:gsLst>
            <a:gs pos="0">
              <a:schemeClr val="accent6">
                <a:alpha val="90000"/>
                <a:hueOff val="0"/>
                <a:satOff val="0"/>
                <a:lumOff val="0"/>
                <a:alphaOff val="-8000"/>
                <a:shade val="51000"/>
                <a:satMod val="130000"/>
              </a:schemeClr>
            </a:gs>
            <a:gs pos="80000">
              <a:schemeClr val="accent6">
                <a:alpha val="90000"/>
                <a:hueOff val="0"/>
                <a:satOff val="0"/>
                <a:lumOff val="0"/>
                <a:alphaOff val="-8000"/>
                <a:shade val="93000"/>
                <a:satMod val="130000"/>
              </a:schemeClr>
            </a:gs>
            <a:gs pos="100000">
              <a:schemeClr val="accent6">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a:t>Знаковое место в проведении празднования Дня Победы</a:t>
          </a:r>
        </a:p>
      </dsp:txBody>
      <dsp:txXfrm>
        <a:off x="5238448" y="1170212"/>
        <a:ext cx="920857" cy="920857"/>
      </dsp:txXfrm>
    </dsp:sp>
    <dsp:sp modelId="{09312C2E-AB24-4092-B1A3-4E21D1D87838}">
      <dsp:nvSpPr>
        <dsp:cNvPr id="0" name=""/>
        <dsp:cNvSpPr/>
      </dsp:nvSpPr>
      <dsp:spPr>
        <a:xfrm rot="5400000">
          <a:off x="5525554" y="2379238"/>
          <a:ext cx="346646" cy="439522"/>
        </a:xfrm>
        <a:prstGeom prst="rightArrow">
          <a:avLst>
            <a:gd name="adj1" fmla="val 60000"/>
            <a:gd name="adj2" fmla="val 50000"/>
          </a:avLst>
        </a:prstGeom>
        <a:gradFill rotWithShape="0">
          <a:gsLst>
            <a:gs pos="0">
              <a:schemeClr val="accent6">
                <a:shade val="90000"/>
                <a:hueOff val="-96545"/>
                <a:satOff val="1313"/>
                <a:lumOff val="5546"/>
                <a:alphaOff val="0"/>
                <a:shade val="51000"/>
                <a:satMod val="130000"/>
              </a:schemeClr>
            </a:gs>
            <a:gs pos="80000">
              <a:schemeClr val="accent6">
                <a:shade val="90000"/>
                <a:hueOff val="-96545"/>
                <a:satOff val="1313"/>
                <a:lumOff val="5546"/>
                <a:alphaOff val="0"/>
                <a:shade val="93000"/>
                <a:satMod val="130000"/>
              </a:schemeClr>
            </a:gs>
            <a:gs pos="100000">
              <a:schemeClr val="accent6">
                <a:shade val="90000"/>
                <a:hueOff val="-96545"/>
                <a:satOff val="1313"/>
                <a:lumOff val="55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5577551" y="2415145"/>
        <a:ext cx="242652" cy="263714"/>
      </dsp:txXfrm>
    </dsp:sp>
    <dsp:sp modelId="{EDA3D769-CF48-4828-A0D1-E06A2AC0F47E}">
      <dsp:nvSpPr>
        <dsp:cNvPr id="0" name=""/>
        <dsp:cNvSpPr/>
      </dsp:nvSpPr>
      <dsp:spPr>
        <a:xfrm>
          <a:off x="5047732" y="2935835"/>
          <a:ext cx="1302289" cy="1302289"/>
        </a:xfrm>
        <a:prstGeom prst="ellipse">
          <a:avLst/>
        </a:prstGeom>
        <a:gradFill rotWithShape="0">
          <a:gsLst>
            <a:gs pos="0">
              <a:schemeClr val="accent6">
                <a:alpha val="90000"/>
                <a:hueOff val="0"/>
                <a:satOff val="0"/>
                <a:lumOff val="0"/>
                <a:alphaOff val="-16000"/>
                <a:shade val="51000"/>
                <a:satMod val="130000"/>
              </a:schemeClr>
            </a:gs>
            <a:gs pos="80000">
              <a:schemeClr val="accent6">
                <a:alpha val="90000"/>
                <a:hueOff val="0"/>
                <a:satOff val="0"/>
                <a:lumOff val="0"/>
                <a:alphaOff val="-16000"/>
                <a:shade val="93000"/>
                <a:satMod val="130000"/>
              </a:schemeClr>
            </a:gs>
            <a:gs pos="100000">
              <a:schemeClr val="accent6">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a:t>Центр притяжения жителей и гостей</a:t>
          </a:r>
        </a:p>
      </dsp:txBody>
      <dsp:txXfrm>
        <a:off x="5238448" y="3126551"/>
        <a:ext cx="920857" cy="920857"/>
      </dsp:txXfrm>
    </dsp:sp>
    <dsp:sp modelId="{DC84F6D2-EB5F-4A68-B48F-4131E7B0FD05}">
      <dsp:nvSpPr>
        <dsp:cNvPr id="0" name=""/>
        <dsp:cNvSpPr/>
      </dsp:nvSpPr>
      <dsp:spPr>
        <a:xfrm rot="9000000">
          <a:off x="4686930" y="3851398"/>
          <a:ext cx="346646" cy="439522"/>
        </a:xfrm>
        <a:prstGeom prst="rightArrow">
          <a:avLst>
            <a:gd name="adj1" fmla="val 60000"/>
            <a:gd name="adj2" fmla="val 50000"/>
          </a:avLst>
        </a:prstGeom>
        <a:gradFill rotWithShape="0">
          <a:gsLst>
            <a:gs pos="0">
              <a:schemeClr val="accent6">
                <a:shade val="90000"/>
                <a:hueOff val="-193090"/>
                <a:satOff val="2625"/>
                <a:lumOff val="11093"/>
                <a:alphaOff val="0"/>
                <a:shade val="51000"/>
                <a:satMod val="130000"/>
              </a:schemeClr>
            </a:gs>
            <a:gs pos="80000">
              <a:schemeClr val="accent6">
                <a:shade val="90000"/>
                <a:hueOff val="-193090"/>
                <a:satOff val="2625"/>
                <a:lumOff val="11093"/>
                <a:alphaOff val="0"/>
                <a:shade val="93000"/>
                <a:satMod val="130000"/>
              </a:schemeClr>
            </a:gs>
            <a:gs pos="100000">
              <a:schemeClr val="accent6">
                <a:shade val="90000"/>
                <a:hueOff val="-193090"/>
                <a:satOff val="2625"/>
                <a:lumOff val="110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rot="10800000">
        <a:off x="4783958" y="3913304"/>
        <a:ext cx="242652" cy="263714"/>
      </dsp:txXfrm>
    </dsp:sp>
    <dsp:sp modelId="{C19DC058-17B3-4156-A5C5-71CB0A601D6D}">
      <dsp:nvSpPr>
        <dsp:cNvPr id="0" name=""/>
        <dsp:cNvSpPr/>
      </dsp:nvSpPr>
      <dsp:spPr>
        <a:xfrm>
          <a:off x="3353493" y="3914005"/>
          <a:ext cx="1302289" cy="1302289"/>
        </a:xfrm>
        <a:prstGeom prst="ellipse">
          <a:avLst/>
        </a:prstGeom>
        <a:gradFill rotWithShape="0">
          <a:gsLst>
            <a:gs pos="0">
              <a:schemeClr val="accent6">
                <a:alpha val="90000"/>
                <a:hueOff val="0"/>
                <a:satOff val="0"/>
                <a:lumOff val="0"/>
                <a:alphaOff val="-24000"/>
                <a:shade val="51000"/>
                <a:satMod val="130000"/>
              </a:schemeClr>
            </a:gs>
            <a:gs pos="80000">
              <a:schemeClr val="accent6">
                <a:alpha val="90000"/>
                <a:hueOff val="0"/>
                <a:satOff val="0"/>
                <a:lumOff val="0"/>
                <a:alphaOff val="-24000"/>
                <a:shade val="93000"/>
                <a:satMod val="130000"/>
              </a:schemeClr>
            </a:gs>
            <a:gs pos="100000">
              <a:schemeClr val="accent6">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a:t>Центр культурного отдыха</a:t>
          </a:r>
        </a:p>
      </dsp:txBody>
      <dsp:txXfrm>
        <a:off x="3544209" y="4104721"/>
        <a:ext cx="920857" cy="920857"/>
      </dsp:txXfrm>
    </dsp:sp>
    <dsp:sp modelId="{2ADE6AD4-9D7A-479A-9F20-ECF98BF3E654}">
      <dsp:nvSpPr>
        <dsp:cNvPr id="0" name=""/>
        <dsp:cNvSpPr/>
      </dsp:nvSpPr>
      <dsp:spPr>
        <a:xfrm rot="12600000">
          <a:off x="2992691" y="3861209"/>
          <a:ext cx="346646" cy="439522"/>
        </a:xfrm>
        <a:prstGeom prst="rightArrow">
          <a:avLst>
            <a:gd name="adj1" fmla="val 60000"/>
            <a:gd name="adj2" fmla="val 50000"/>
          </a:avLst>
        </a:prstGeom>
        <a:gradFill rotWithShape="0">
          <a:gsLst>
            <a:gs pos="0">
              <a:schemeClr val="accent6">
                <a:shade val="90000"/>
                <a:hueOff val="-289634"/>
                <a:satOff val="3938"/>
                <a:lumOff val="16639"/>
                <a:alphaOff val="0"/>
                <a:shade val="51000"/>
                <a:satMod val="130000"/>
              </a:schemeClr>
            </a:gs>
            <a:gs pos="80000">
              <a:schemeClr val="accent6">
                <a:shade val="90000"/>
                <a:hueOff val="-289634"/>
                <a:satOff val="3938"/>
                <a:lumOff val="16639"/>
                <a:alphaOff val="0"/>
                <a:shade val="93000"/>
                <a:satMod val="130000"/>
              </a:schemeClr>
            </a:gs>
            <a:gs pos="100000">
              <a:schemeClr val="accent6">
                <a:shade val="90000"/>
                <a:hueOff val="-289634"/>
                <a:satOff val="3938"/>
                <a:lumOff val="166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rot="10800000">
        <a:off x="3089719" y="3975112"/>
        <a:ext cx="242652" cy="263714"/>
      </dsp:txXfrm>
    </dsp:sp>
    <dsp:sp modelId="{AC4BFB80-53A2-4CA0-BE9C-3235D431BE6A}">
      <dsp:nvSpPr>
        <dsp:cNvPr id="0" name=""/>
        <dsp:cNvSpPr/>
      </dsp:nvSpPr>
      <dsp:spPr>
        <a:xfrm>
          <a:off x="1659253" y="2935835"/>
          <a:ext cx="1302289" cy="1302289"/>
        </a:xfrm>
        <a:prstGeom prst="ellipse">
          <a:avLst/>
        </a:prstGeom>
        <a:gradFill rotWithShape="0">
          <a:gsLst>
            <a:gs pos="0">
              <a:schemeClr val="accent6">
                <a:alpha val="90000"/>
                <a:hueOff val="0"/>
                <a:satOff val="0"/>
                <a:lumOff val="0"/>
                <a:alphaOff val="-32000"/>
                <a:shade val="51000"/>
                <a:satMod val="130000"/>
              </a:schemeClr>
            </a:gs>
            <a:gs pos="80000">
              <a:schemeClr val="accent6">
                <a:alpha val="90000"/>
                <a:hueOff val="0"/>
                <a:satOff val="0"/>
                <a:lumOff val="0"/>
                <a:alphaOff val="-32000"/>
                <a:shade val="93000"/>
                <a:satMod val="130000"/>
              </a:schemeClr>
            </a:gs>
            <a:gs pos="100000">
              <a:schemeClr val="accent6">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a:t>Воспитание патриотизма</a:t>
          </a:r>
        </a:p>
      </dsp:txBody>
      <dsp:txXfrm>
        <a:off x="1849969" y="3126551"/>
        <a:ext cx="920857" cy="920857"/>
      </dsp:txXfrm>
    </dsp:sp>
    <dsp:sp modelId="{7C29C1A6-4019-4654-9150-01F2EDEE5C5C}">
      <dsp:nvSpPr>
        <dsp:cNvPr id="0" name=""/>
        <dsp:cNvSpPr/>
      </dsp:nvSpPr>
      <dsp:spPr>
        <a:xfrm rot="16200000">
          <a:off x="2137075" y="2398860"/>
          <a:ext cx="346646" cy="439522"/>
        </a:xfrm>
        <a:prstGeom prst="rightArrow">
          <a:avLst>
            <a:gd name="adj1" fmla="val 60000"/>
            <a:gd name="adj2" fmla="val 50000"/>
          </a:avLst>
        </a:prstGeom>
        <a:gradFill rotWithShape="0">
          <a:gsLst>
            <a:gs pos="0">
              <a:schemeClr val="accent6">
                <a:shade val="90000"/>
                <a:hueOff val="-386179"/>
                <a:satOff val="5250"/>
                <a:lumOff val="22186"/>
                <a:alphaOff val="0"/>
                <a:shade val="51000"/>
                <a:satMod val="130000"/>
              </a:schemeClr>
            </a:gs>
            <a:gs pos="80000">
              <a:schemeClr val="accent6">
                <a:shade val="90000"/>
                <a:hueOff val="-386179"/>
                <a:satOff val="5250"/>
                <a:lumOff val="22186"/>
                <a:alphaOff val="0"/>
                <a:shade val="93000"/>
                <a:satMod val="130000"/>
              </a:schemeClr>
            </a:gs>
            <a:gs pos="100000">
              <a:schemeClr val="accent6">
                <a:shade val="90000"/>
                <a:hueOff val="-386179"/>
                <a:satOff val="5250"/>
                <a:lumOff val="22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2189072" y="2538761"/>
        <a:ext cx="242652" cy="263714"/>
      </dsp:txXfrm>
    </dsp:sp>
    <dsp:sp modelId="{FAB4DDF1-9926-4AC8-929C-B319434D9300}">
      <dsp:nvSpPr>
        <dsp:cNvPr id="0" name=""/>
        <dsp:cNvSpPr/>
      </dsp:nvSpPr>
      <dsp:spPr>
        <a:xfrm>
          <a:off x="1659253" y="979496"/>
          <a:ext cx="1302289" cy="1302289"/>
        </a:xfrm>
        <a:prstGeom prst="ellips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a:t>Обновление архитектурного облика поселения</a:t>
          </a:r>
        </a:p>
      </dsp:txBody>
      <dsp:txXfrm>
        <a:off x="1849969" y="1170212"/>
        <a:ext cx="920857" cy="920857"/>
      </dsp:txXfrm>
    </dsp:sp>
    <dsp:sp modelId="{DF9D60B0-7DA1-4A61-ACD7-0B58FBA84E45}">
      <dsp:nvSpPr>
        <dsp:cNvPr id="0" name=""/>
        <dsp:cNvSpPr/>
      </dsp:nvSpPr>
      <dsp:spPr>
        <a:xfrm rot="19800000">
          <a:off x="2975698" y="926700"/>
          <a:ext cx="346646" cy="439522"/>
        </a:xfrm>
        <a:prstGeom prst="rightArrow">
          <a:avLst>
            <a:gd name="adj1" fmla="val 60000"/>
            <a:gd name="adj2" fmla="val 50000"/>
          </a:avLst>
        </a:prstGeom>
        <a:gradFill rotWithShape="0">
          <a:gsLst>
            <a:gs pos="0">
              <a:schemeClr val="accent6">
                <a:shade val="90000"/>
                <a:hueOff val="-482724"/>
                <a:satOff val="6563"/>
                <a:lumOff val="27732"/>
                <a:alphaOff val="0"/>
                <a:shade val="51000"/>
                <a:satMod val="130000"/>
              </a:schemeClr>
            </a:gs>
            <a:gs pos="80000">
              <a:schemeClr val="accent6">
                <a:shade val="90000"/>
                <a:hueOff val="-482724"/>
                <a:satOff val="6563"/>
                <a:lumOff val="27732"/>
                <a:alphaOff val="0"/>
                <a:shade val="93000"/>
                <a:satMod val="130000"/>
              </a:schemeClr>
            </a:gs>
            <a:gs pos="100000">
              <a:schemeClr val="accent6">
                <a:shade val="90000"/>
                <a:hueOff val="-482724"/>
                <a:satOff val="6563"/>
                <a:lumOff val="277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2982664" y="1040603"/>
        <a:ext cx="242652" cy="2637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7BCD7-388C-40CA-A268-22B6690F408D}" type="datetimeFigureOut">
              <a:rPr lang="ru-RU" smtClean="0"/>
              <a:t>05.02.2020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1E327-4AAC-492F-ACC1-81632FC9F7CF}" type="slidenum">
              <a:rPr lang="ru-RU" smtClean="0"/>
              <a:t>‹#›</a:t>
            </a:fld>
            <a:endParaRPr lang="ru-RU"/>
          </a:p>
        </p:txBody>
      </p:sp>
    </p:spTree>
    <p:extLst>
      <p:ext uri="{BB962C8B-B14F-4D97-AF65-F5344CB8AC3E}">
        <p14:creationId xmlns:p14="http://schemas.microsoft.com/office/powerpoint/2010/main" val="135861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t>2</a:t>
            </a:fld>
            <a:endParaRPr lang="ru-RU"/>
          </a:p>
        </p:txBody>
      </p:sp>
    </p:spTree>
    <p:extLst>
      <p:ext uri="{BB962C8B-B14F-4D97-AF65-F5344CB8AC3E}">
        <p14:creationId xmlns:p14="http://schemas.microsoft.com/office/powerpoint/2010/main" val="55531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t>3</a:t>
            </a:fld>
            <a:endParaRPr lang="ru-RU"/>
          </a:p>
        </p:txBody>
      </p:sp>
    </p:spTree>
    <p:extLst>
      <p:ext uri="{BB962C8B-B14F-4D97-AF65-F5344CB8AC3E}">
        <p14:creationId xmlns:p14="http://schemas.microsoft.com/office/powerpoint/2010/main" val="5553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A1E327-4AAC-492F-ACC1-81632FC9F7CF}" type="slidenum">
              <a:rPr lang="ru-RU" smtClean="0"/>
              <a:t>4</a:t>
            </a:fld>
            <a:endParaRPr lang="ru-RU"/>
          </a:p>
        </p:txBody>
      </p:sp>
    </p:spTree>
    <p:extLst>
      <p:ext uri="{BB962C8B-B14F-4D97-AF65-F5344CB8AC3E}">
        <p14:creationId xmlns:p14="http://schemas.microsoft.com/office/powerpoint/2010/main" val="55531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BBE52B7-231B-45D2-96FD-5DC0460E9E84}"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357631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BBE52B7-231B-45D2-96FD-5DC0460E9E84}"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223765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BBE52B7-231B-45D2-96FD-5DC0460E9E84}"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398401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BBE52B7-231B-45D2-96FD-5DC0460E9E84}"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206931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BBE52B7-231B-45D2-96FD-5DC0460E9E84}"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403404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BBE52B7-231B-45D2-96FD-5DC0460E9E84}"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213486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BBE52B7-231B-45D2-96FD-5DC0460E9E84}" type="datetimeFigureOut">
              <a:rPr lang="ru-RU" smtClean="0"/>
              <a:t>05.02.2020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36359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BBE52B7-231B-45D2-96FD-5DC0460E9E84}" type="datetimeFigureOut">
              <a:rPr lang="ru-RU" smtClean="0"/>
              <a:t>05.02.2020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69793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BE52B7-231B-45D2-96FD-5DC0460E9E84}" type="datetimeFigureOut">
              <a:rPr lang="ru-RU" smtClean="0"/>
              <a:t>05.02.2020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5287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BBE52B7-231B-45D2-96FD-5DC0460E9E84}"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183288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BBE52B7-231B-45D2-96FD-5DC0460E9E84}" type="datetimeFigureOut">
              <a:rPr lang="ru-RU" smtClean="0"/>
              <a:t>05.02.2020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D9861-7CF6-44C9-98E7-3CD8FCC4B0BC}" type="slidenum">
              <a:rPr lang="ru-RU" smtClean="0"/>
              <a:t>‹#›</a:t>
            </a:fld>
            <a:endParaRPr lang="ru-RU"/>
          </a:p>
        </p:txBody>
      </p:sp>
    </p:spTree>
    <p:extLst>
      <p:ext uri="{BB962C8B-B14F-4D97-AF65-F5344CB8AC3E}">
        <p14:creationId xmlns:p14="http://schemas.microsoft.com/office/powerpoint/2010/main" val="88102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E52B7-231B-45D2-96FD-5DC0460E9E84}" type="datetimeFigureOut">
              <a:rPr lang="ru-RU" smtClean="0"/>
              <a:t>05.02.2020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9861-7CF6-44C9-98E7-3CD8FCC4B0BC}" type="slidenum">
              <a:rPr lang="ru-RU" smtClean="0"/>
              <a:t>‹#›</a:t>
            </a:fld>
            <a:endParaRPr lang="ru-RU"/>
          </a:p>
        </p:txBody>
      </p:sp>
    </p:spTree>
    <p:extLst>
      <p:ext uri="{BB962C8B-B14F-4D97-AF65-F5344CB8AC3E}">
        <p14:creationId xmlns:p14="http://schemas.microsoft.com/office/powerpoint/2010/main" val="421937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623" y="6381329"/>
            <a:ext cx="9144000" cy="476672"/>
          </a:xfrm>
          <a:prstGeom prst="rect">
            <a:avLst/>
          </a:prstGeom>
          <a:solidFill>
            <a:srgbClr val="E95C0C"/>
          </a:solidFill>
          <a:ln>
            <a:solidFill>
              <a:srgbClr val="E95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4962141"/>
            <a:ext cx="9144000" cy="1347179"/>
          </a:xfrm>
          <a:prstGeom prst="rect">
            <a:avLst/>
          </a:prstGeom>
          <a:solidFill>
            <a:srgbClr val="E95C0C"/>
          </a:solidFill>
          <a:ln>
            <a:solidFill>
              <a:srgbClr val="E95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1624" y="6373480"/>
            <a:ext cx="5663744" cy="484520"/>
          </a:xfrm>
        </p:spPr>
        <p:txBody>
          <a:bodyPr>
            <a:normAutofit/>
          </a:bodyPr>
          <a:lstStyle/>
          <a:p>
            <a:r>
              <a:rPr lang="en-US" sz="1800" dirty="0">
                <a:solidFill>
                  <a:schemeClr val="bg1"/>
                </a:solidFill>
                <a:latin typeface="Calibri Light" panose="020F0302020204030204" pitchFamily="34" charset="0"/>
                <a:cs typeface="Calibri Light" panose="020F0302020204030204" pitchFamily="34" charset="0"/>
              </a:rPr>
              <a:t>#</a:t>
            </a:r>
            <a:r>
              <a:rPr lang="ru-RU" sz="1800" dirty="0">
                <a:solidFill>
                  <a:schemeClr val="bg1"/>
                </a:solidFill>
                <a:latin typeface="Calibri Light" panose="020F0302020204030204" pitchFamily="34" charset="0"/>
                <a:cs typeface="Calibri Light" panose="020F0302020204030204" pitchFamily="34" charset="0"/>
              </a:rPr>
              <a:t>ЖКХменяется                                      </a:t>
            </a:r>
            <a:r>
              <a:rPr lang="en-US" sz="1800" dirty="0">
                <a:solidFill>
                  <a:schemeClr val="bg1"/>
                </a:solidFill>
                <a:latin typeface="Calibri Light" panose="020F0302020204030204" pitchFamily="34" charset="0"/>
                <a:cs typeface="Calibri Light" panose="020F0302020204030204" pitchFamily="34" charset="0"/>
              </a:rPr>
              <a:t>#</a:t>
            </a:r>
            <a:r>
              <a:rPr lang="ru-RU" sz="1800" dirty="0" err="1">
                <a:solidFill>
                  <a:schemeClr val="bg1"/>
                </a:solidFill>
                <a:latin typeface="Calibri Light" panose="020F0302020204030204" pitchFamily="34" charset="0"/>
                <a:cs typeface="Calibri Light" panose="020F0302020204030204" pitchFamily="34" charset="0"/>
              </a:rPr>
              <a:t>КомфортнаяЮгра</a:t>
            </a:r>
            <a:endParaRPr lang="ru-RU" sz="1800" dirty="0">
              <a:solidFill>
                <a:schemeClr val="bg1"/>
              </a:solidFill>
              <a:latin typeface="Calibri Light" panose="020F0302020204030204" pitchFamily="34" charset="0"/>
              <a:cs typeface="Calibri Light" panose="020F0302020204030204" pitchFamily="34" charset="0"/>
            </a:endParaRPr>
          </a:p>
        </p:txBody>
      </p:sp>
      <p:pic>
        <p:nvPicPr>
          <p:cNvPr id="1026" name="Picture 2" descr="C:\Users\rizaeva\Desktop\РЦК\Фирменный стиль\Баннер.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6" b="15601"/>
          <a:stretch/>
        </p:blipFill>
        <p:spPr bwMode="auto">
          <a:xfrm>
            <a:off x="-11623" y="616744"/>
            <a:ext cx="9192135" cy="4345398"/>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6907941" y="6373480"/>
            <a:ext cx="2207359" cy="484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bg1"/>
                </a:solidFill>
                <a:latin typeface="Calibri Light" panose="020F0302020204030204" pitchFamily="34" charset="0"/>
                <a:cs typeface="Calibri Light" panose="020F0302020204030204" pitchFamily="34" charset="0"/>
              </a:rPr>
              <a:t>#</a:t>
            </a:r>
            <a:r>
              <a:rPr lang="ru-RU" sz="1800" dirty="0" err="1">
                <a:solidFill>
                  <a:schemeClr val="bg1"/>
                </a:solidFill>
                <a:latin typeface="Calibri Light" panose="020F0302020204030204" pitchFamily="34" charset="0"/>
                <a:cs typeface="Calibri Light" panose="020F0302020204030204" pitchFamily="34" charset="0"/>
              </a:rPr>
              <a:t>Городаменяются</a:t>
            </a:r>
            <a:endParaRPr lang="ru-RU" sz="1800" dirty="0">
              <a:solidFill>
                <a:schemeClr val="bg1"/>
              </a:solidFill>
              <a:latin typeface="Calibri Light" panose="020F0302020204030204" pitchFamily="34" charset="0"/>
              <a:cs typeface="Calibri Light" panose="020F0302020204030204" pitchFamily="34" charset="0"/>
            </a:endParaRPr>
          </a:p>
        </p:txBody>
      </p:sp>
      <p:sp>
        <p:nvSpPr>
          <p:cNvPr id="9" name="Прямоугольник 8"/>
          <p:cNvSpPr/>
          <p:nvPr/>
        </p:nvSpPr>
        <p:spPr>
          <a:xfrm>
            <a:off x="0" y="-37632"/>
            <a:ext cx="9144000" cy="654376"/>
          </a:xfrm>
          <a:prstGeom prst="rect">
            <a:avLst/>
          </a:prstGeom>
          <a:solidFill>
            <a:srgbClr val="00A6B7">
              <a:alpha val="98039"/>
            </a:srgbClr>
          </a:solidFill>
          <a:ln>
            <a:solidFill>
              <a:srgbClr val="00A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аголовок 1"/>
          <p:cNvSpPr txBox="1">
            <a:spLocks/>
          </p:cNvSpPr>
          <p:nvPr/>
        </p:nvSpPr>
        <p:spPr>
          <a:xfrm>
            <a:off x="0" y="4971996"/>
            <a:ext cx="9143999" cy="13373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a:solidFill>
                  <a:schemeClr val="bg1"/>
                </a:solidFill>
                <a:latin typeface="Calibri Light" panose="020F0302020204030204" pitchFamily="34" charset="0"/>
                <a:cs typeface="Calibri Light" panose="020F0302020204030204" pitchFamily="34" charset="0"/>
              </a:rPr>
              <a:t>ФЕДЕРАЛЬНЫЙ ПРОЕКТ</a:t>
            </a:r>
          </a:p>
          <a:p>
            <a:r>
              <a:rPr lang="ru-RU" sz="1800" dirty="0">
                <a:solidFill>
                  <a:schemeClr val="bg1"/>
                </a:solidFill>
                <a:latin typeface="Calibri Light" panose="020F0302020204030204" pitchFamily="34" charset="0"/>
                <a:cs typeface="Calibri Light" panose="020F0302020204030204" pitchFamily="34" charset="0"/>
              </a:rPr>
              <a:t>«ФОРМИРОВАНИЕ КОМФОРТНОЙ ГОРОДСКОЙ СРЕДЫ»</a:t>
            </a:r>
          </a:p>
          <a:p>
            <a:endParaRPr lang="ru-RU" sz="1800" dirty="0">
              <a:solidFill>
                <a:schemeClr val="bg1"/>
              </a:solidFill>
              <a:latin typeface="Calibri Light" panose="020F0302020204030204" pitchFamily="34" charset="0"/>
              <a:cs typeface="Calibri Light" panose="020F0302020204030204" pitchFamily="34" charset="0"/>
            </a:endParaRPr>
          </a:p>
          <a:p>
            <a:r>
              <a:rPr lang="ru-RU" sz="1800" b="1" dirty="0" smtClean="0">
                <a:solidFill>
                  <a:schemeClr val="bg1"/>
                </a:solidFill>
                <a:latin typeface="Calibri Light" panose="020F0302020204030204" pitchFamily="34" charset="0"/>
                <a:cs typeface="Calibri Light" panose="020F0302020204030204" pitchFamily="34" charset="0"/>
              </a:rPr>
              <a:t>СКВЕР ПОБЕДЫ</a:t>
            </a:r>
            <a:endParaRPr lang="ru-RU" sz="18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7420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1"/>
          <p:cNvSpPr txBox="1">
            <a:spLocks/>
          </p:cNvSpPr>
          <p:nvPr/>
        </p:nvSpPr>
        <p:spPr>
          <a:xfrm>
            <a:off x="440306" y="980728"/>
            <a:ext cx="8350696" cy="39604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Общественное обсуждение по предложенной к благоустройству территории завершится 25.02.2020 года, согласно Постановления № 17-па от 31.01.2020 года.</a:t>
            </a:r>
          </a:p>
          <a:p>
            <a:pPr marL="342900" lvl="1" indent="-342900">
              <a:spcBef>
                <a:spcPct val="0"/>
              </a:spcBef>
              <a:buFont typeface="+mj-lt"/>
              <a:buAutoNum type="arabicPeriod"/>
            </a:pPr>
            <a:endParaRPr lang="ru-RU" sz="1600" dirty="0">
              <a:latin typeface="Calibri Light" panose="020F0302020204030204" pitchFamily="34" charset="0"/>
              <a:cs typeface="Calibri Light" panose="020F0302020204030204" pitchFamily="34" charset="0"/>
            </a:endParaRP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В обсуждении проекта благоустройства будут задействованы различные социальные группы, организации и учреждения, расположенные на территории сельского поселения Сентябрьский.</a:t>
            </a:r>
          </a:p>
          <a:p>
            <a:pPr marL="342900" lvl="1" indent="-342900">
              <a:spcBef>
                <a:spcPct val="0"/>
              </a:spcBef>
              <a:buFont typeface="+mj-lt"/>
              <a:buAutoNum type="arabicPeriod"/>
            </a:pPr>
            <a:endParaRPr lang="ru-RU" sz="1600" dirty="0">
              <a:latin typeface="Calibri Light" panose="020F0302020204030204" pitchFamily="34" charset="0"/>
              <a:cs typeface="Calibri Light" panose="020F0302020204030204" pitchFamily="34" charset="0"/>
            </a:endParaRP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В организацию проведения общественных обсуждений вовлечена молодежная волонтерская организация «Мы Есть!»</a:t>
            </a:r>
          </a:p>
          <a:p>
            <a:pPr marL="342900" lvl="1" indent="-342900">
              <a:spcBef>
                <a:spcPct val="0"/>
              </a:spcBef>
              <a:buFont typeface="+mj-lt"/>
              <a:buAutoNum type="arabicPeriod"/>
            </a:pPr>
            <a:endParaRPr lang="ru-RU" sz="1600" dirty="0">
              <a:latin typeface="Calibri Light" panose="020F0302020204030204" pitchFamily="34" charset="0"/>
              <a:cs typeface="Calibri Light" panose="020F0302020204030204" pitchFamily="34" charset="0"/>
            </a:endParaRP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Ожидаемое количество участников общественных обсуждений 500 человек.</a:t>
            </a:r>
            <a:endParaRPr lang="ru-RU" sz="1600" dirty="0">
              <a:latin typeface="Calibri Light" panose="020F0302020204030204" pitchFamily="34" charset="0"/>
              <a:cs typeface="Calibri Light" panose="020F0302020204030204" pitchFamily="34" charset="0"/>
            </a:endParaRPr>
          </a:p>
        </p:txBody>
      </p:sp>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smtClean="0">
                <a:solidFill>
                  <a:srgbClr val="00A6B7"/>
                </a:solidFill>
                <a:latin typeface="Calibri Light" panose="020F0302020204030204" pitchFamily="34" charset="0"/>
                <a:cs typeface="Calibri Light" panose="020F0302020204030204" pitchFamily="34" charset="0"/>
              </a:rPr>
              <a:t>ИНФОРМАЦИЯ О ВОВЛЕЧЕНИИ НАСЕЛЕНИЯ В ПРОЦЕСС БЛАГОУСТРОЙСТВА </a:t>
            </a:r>
            <a:endParaRPr lang="ru-RU" sz="2000" b="1" dirty="0">
              <a:solidFill>
                <a:srgbClr val="00A6B7"/>
              </a:solidFill>
              <a:latin typeface="Calibri Light" panose="020F0302020204030204" pitchFamily="34" charset="0"/>
              <a:cs typeface="Calibri Light" panose="020F0302020204030204" pitchFamily="34" charset="0"/>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10</a:t>
            </a:r>
            <a:endParaRPr lang="ru-RU" sz="2400" b="1" dirty="0">
              <a:solidFill>
                <a:srgbClr val="00A6B7"/>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312024" y="4869160"/>
            <a:ext cx="7560840" cy="769441"/>
          </a:xfrm>
          <a:prstGeom prst="rect">
            <a:avLst/>
          </a:prstGeom>
          <a:noFill/>
        </p:spPr>
        <p:txBody>
          <a:bodyPr wrap="square" rtlCol="0">
            <a:spAutoFit/>
          </a:bodyPr>
          <a:lstStyle/>
          <a:p>
            <a:r>
              <a:rPr lang="ru-RU" sz="4400" dirty="0" smtClean="0">
                <a:solidFill>
                  <a:schemeClr val="accent6">
                    <a:lumMod val="75000"/>
                  </a:schemeClr>
                </a:solidFill>
                <a:latin typeface="Mistral" panose="03090702030407020403" pitchFamily="66" charset="0"/>
              </a:rPr>
              <a:t>Каким будет твой Сентябрьский?</a:t>
            </a:r>
            <a:endParaRPr lang="ru-RU" sz="4400" dirty="0">
              <a:solidFill>
                <a:schemeClr val="accent6">
                  <a:lumMod val="75000"/>
                </a:schemeClr>
              </a:solidFill>
              <a:latin typeface="Mistral" panose="03090702030407020403" pitchFamily="66" charset="0"/>
            </a:endParaRPr>
          </a:p>
        </p:txBody>
      </p:sp>
    </p:spTree>
    <p:extLst>
      <p:ext uri="{BB962C8B-B14F-4D97-AF65-F5344CB8AC3E}">
        <p14:creationId xmlns:p14="http://schemas.microsoft.com/office/powerpoint/2010/main" val="186402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fontScale="90000"/>
          </a:bodyPr>
          <a:lstStyle/>
          <a:p>
            <a:pPr algn="l"/>
            <a:r>
              <a:rPr lang="ru-RU" sz="2000" b="1" dirty="0">
                <a:solidFill>
                  <a:srgbClr val="00A6B7"/>
                </a:solidFill>
                <a:latin typeface="Calibri Light" panose="020F0302020204030204" pitchFamily="34" charset="0"/>
                <a:cs typeface="Calibri Light" panose="020F0302020204030204" pitchFamily="34" charset="0"/>
              </a:rPr>
              <a:t>ОЖИДАЕМЫЕ СОЦИАЛЬНО-ЭКОНОМИЧЕСКИЕ ЭФФЕКТЫ ОТ РЕАЛИЗАЦИИ ПРОЕКТА</a:t>
            </a: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11</a:t>
            </a:r>
            <a:endParaRPr lang="ru-RU" sz="2400" b="1" dirty="0">
              <a:solidFill>
                <a:srgbClr val="00A6B7"/>
              </a:solidFill>
              <a:latin typeface="Calibri Light" panose="020F0302020204030204" pitchFamily="34" charset="0"/>
              <a:cs typeface="Calibri Light" panose="020F0302020204030204" pitchFamily="34" charset="0"/>
            </a:endParaRPr>
          </a:p>
        </p:txBody>
      </p:sp>
      <p:grpSp>
        <p:nvGrpSpPr>
          <p:cNvPr id="4" name="Группа 3"/>
          <p:cNvGrpSpPr/>
          <p:nvPr/>
        </p:nvGrpSpPr>
        <p:grpSpPr>
          <a:xfrm>
            <a:off x="611560" y="908721"/>
            <a:ext cx="8009276" cy="5217622"/>
            <a:chOff x="611560" y="908721"/>
            <a:chExt cx="8009276" cy="5217622"/>
          </a:xfrm>
        </p:grpSpPr>
        <p:graphicFrame>
          <p:nvGraphicFramePr>
            <p:cNvPr id="12" name="Схема 11"/>
            <p:cNvGraphicFramePr/>
            <p:nvPr>
              <p:extLst>
                <p:ext uri="{D42A27DB-BD31-4B8C-83A1-F6EECF244321}">
                  <p14:modId xmlns:p14="http://schemas.microsoft.com/office/powerpoint/2010/main" val="1450424216"/>
                </p:ext>
              </p:extLst>
            </p:nvPr>
          </p:nvGraphicFramePr>
          <p:xfrm>
            <a:off x="611560" y="908721"/>
            <a:ext cx="8009276" cy="521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79865" y="3197230"/>
              <a:ext cx="2252668" cy="461665"/>
            </a:xfrm>
            <a:prstGeom prst="rect">
              <a:avLst/>
            </a:prstGeom>
            <a:noFill/>
          </p:spPr>
          <p:txBody>
            <a:bodyPr wrap="none" rtlCol="0">
              <a:spAutoFit/>
            </a:bodyPr>
            <a:lstStyle/>
            <a:p>
              <a:r>
                <a:rPr lang="ru-RU" sz="2400" b="1" dirty="0" smtClean="0">
                  <a:solidFill>
                    <a:srgbClr val="C00000"/>
                  </a:solidFill>
                </a:rPr>
                <a:t>СКВЕР ПОБЕДЫ</a:t>
              </a:r>
              <a:endParaRPr lang="ru-RU" sz="2400" b="1" dirty="0">
                <a:solidFill>
                  <a:srgbClr val="C00000"/>
                </a:solidFill>
              </a:endParaRPr>
            </a:p>
          </p:txBody>
        </p:sp>
      </p:grpSp>
    </p:spTree>
    <p:extLst>
      <p:ext uri="{BB962C8B-B14F-4D97-AF65-F5344CB8AC3E}">
        <p14:creationId xmlns:p14="http://schemas.microsoft.com/office/powerpoint/2010/main" val="285347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izaeva\Desktop\РЦК\Фирменный стиль\ГР.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7321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91680" y="5229200"/>
            <a:ext cx="2207359" cy="484520"/>
          </a:xfrm>
        </p:spPr>
        <p:txBody>
          <a:bodyPr>
            <a:normAutofit/>
          </a:bodyPr>
          <a:lstStyle/>
          <a:p>
            <a:r>
              <a:rPr lang="en-US" sz="2400" dirty="0">
                <a:solidFill>
                  <a:schemeClr val="bg1"/>
                </a:solidFill>
                <a:latin typeface="Calibri Light" panose="020F0302020204030204" pitchFamily="34" charset="0"/>
                <a:cs typeface="Calibri Light" panose="020F0302020204030204" pitchFamily="34" charset="0"/>
              </a:rPr>
              <a:t>#</a:t>
            </a:r>
            <a:r>
              <a:rPr lang="ru-RU" sz="2400" dirty="0" err="1">
                <a:solidFill>
                  <a:schemeClr val="bg1"/>
                </a:solidFill>
                <a:latin typeface="Calibri Light" panose="020F0302020204030204" pitchFamily="34" charset="0"/>
                <a:cs typeface="Calibri Light" panose="020F0302020204030204" pitchFamily="34" charset="0"/>
              </a:rPr>
              <a:t>ЖКХменяется</a:t>
            </a:r>
            <a:endParaRPr lang="ru-RU" sz="2400" dirty="0">
              <a:solidFill>
                <a:schemeClr val="bg1"/>
              </a:solidFill>
              <a:latin typeface="Calibri Light" panose="020F0302020204030204" pitchFamily="34" charset="0"/>
              <a:cs typeface="Calibri Light" panose="020F0302020204030204" pitchFamily="34" charset="0"/>
            </a:endParaRPr>
          </a:p>
        </p:txBody>
      </p:sp>
      <p:sp>
        <p:nvSpPr>
          <p:cNvPr id="8" name="Заголовок 1"/>
          <p:cNvSpPr txBox="1">
            <a:spLocks/>
          </p:cNvSpPr>
          <p:nvPr/>
        </p:nvSpPr>
        <p:spPr>
          <a:xfrm>
            <a:off x="5436096" y="5229200"/>
            <a:ext cx="2592288" cy="484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Calibri Light" panose="020F0302020204030204" pitchFamily="34" charset="0"/>
                <a:cs typeface="Calibri Light" panose="020F0302020204030204" pitchFamily="34" charset="0"/>
              </a:rPr>
              <a:t>#</a:t>
            </a:r>
            <a:r>
              <a:rPr lang="ru-RU" sz="2400" dirty="0" err="1">
                <a:solidFill>
                  <a:schemeClr val="bg1"/>
                </a:solidFill>
                <a:latin typeface="Calibri Light" panose="020F0302020204030204" pitchFamily="34" charset="0"/>
                <a:cs typeface="Calibri Light" panose="020F0302020204030204" pitchFamily="34" charset="0"/>
              </a:rPr>
              <a:t>Городаменяются</a:t>
            </a:r>
            <a:endParaRPr lang="ru-RU" sz="2400" dirty="0">
              <a:solidFill>
                <a:schemeClr val="bg1"/>
              </a:solidFill>
              <a:latin typeface="Calibri Light" panose="020F0302020204030204" pitchFamily="34" charset="0"/>
              <a:cs typeface="Calibri Light" panose="020F0302020204030204" pitchFamily="34" charset="0"/>
            </a:endParaRPr>
          </a:p>
        </p:txBody>
      </p:sp>
      <p:sp>
        <p:nvSpPr>
          <p:cNvPr id="10" name="Заголовок 1"/>
          <p:cNvSpPr txBox="1">
            <a:spLocks/>
          </p:cNvSpPr>
          <p:nvPr/>
        </p:nvSpPr>
        <p:spPr>
          <a:xfrm>
            <a:off x="113538" y="3284984"/>
            <a:ext cx="9143999" cy="13373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solidFill>
                  <a:schemeClr val="bg1"/>
                </a:solidFill>
                <a:latin typeface="Calibri Light" panose="020F0302020204030204" pitchFamily="34" charset="0"/>
                <a:cs typeface="Calibri Light" panose="020F0302020204030204" pitchFamily="34" charset="0"/>
              </a:rPr>
              <a:t>ГОРОДСКАЯ СРЕДА</a:t>
            </a:r>
          </a:p>
          <a:p>
            <a:r>
              <a:rPr lang="en-US" sz="2000" dirty="0">
                <a:solidFill>
                  <a:schemeClr val="bg1"/>
                </a:solidFill>
                <a:latin typeface="Calibri Light" panose="020F0302020204030204" pitchFamily="34" charset="0"/>
                <a:cs typeface="Calibri Light" panose="020F0302020204030204" pitchFamily="34" charset="0"/>
              </a:rPr>
              <a:t>www.gorsreda86.ugraces.ru</a:t>
            </a:r>
            <a:endParaRPr lang="ru-RU" sz="2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5586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a:solidFill>
                  <a:srgbClr val="00A6B7"/>
                </a:solidFill>
                <a:latin typeface="Calibri Light" panose="020F0302020204030204" pitchFamily="34" charset="0"/>
                <a:cs typeface="Calibri Light" panose="020F0302020204030204" pitchFamily="34" charset="0"/>
              </a:rPr>
              <a:t>ОБЩАЯ ИНФОРМАЦИЯ</a:t>
            </a: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23" name="Заголовок 1"/>
          <p:cNvSpPr txBox="1">
            <a:spLocks/>
          </p:cNvSpPr>
          <p:nvPr/>
        </p:nvSpPr>
        <p:spPr>
          <a:xfrm>
            <a:off x="302882" y="1772816"/>
            <a:ext cx="8350696"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AutoNum type="arabicPeriod"/>
            </a:pPr>
            <a:r>
              <a:rPr lang="ru-RU" sz="1600" dirty="0" smtClean="0">
                <a:solidFill>
                  <a:srgbClr val="575756"/>
                </a:solidFill>
                <a:latin typeface="Calibri Light" panose="020F0302020204030204" pitchFamily="34" charset="0"/>
                <a:cs typeface="Calibri Light" panose="020F0302020204030204" pitchFamily="34" charset="0"/>
              </a:rPr>
              <a:t>Сквер Победы</a:t>
            </a:r>
          </a:p>
          <a:p>
            <a:pPr marL="342900" indent="-342900" algn="l">
              <a:buAutoNum type="arabicPeriod"/>
            </a:pPr>
            <a:endParaRPr lang="ru-RU" sz="1600" dirty="0">
              <a:solidFill>
                <a:srgbClr val="575756"/>
              </a:solidFill>
              <a:latin typeface="Calibri Light" panose="020F0302020204030204" pitchFamily="34" charset="0"/>
              <a:cs typeface="Calibri Light" panose="020F0302020204030204" pitchFamily="34" charset="0"/>
            </a:endParaRPr>
          </a:p>
          <a:p>
            <a:pPr algn="l"/>
            <a:r>
              <a:rPr lang="ru-RU" sz="1600" dirty="0" smtClean="0">
                <a:solidFill>
                  <a:srgbClr val="575756"/>
                </a:solidFill>
                <a:latin typeface="Calibri Light" panose="020F0302020204030204" pitchFamily="34" charset="0"/>
                <a:cs typeface="Calibri Light" panose="020F0302020204030204" pitchFamily="34" charset="0"/>
              </a:rPr>
              <a:t>2. Территория объекта благоустройства расположена на месте подготовленного к сносу дома № 34.Местоположение сквера приближено к Дому культуры «Жемчужина </a:t>
            </a:r>
            <a:r>
              <a:rPr lang="ru-RU" sz="1600" dirty="0">
                <a:solidFill>
                  <a:srgbClr val="575756"/>
                </a:solidFill>
                <a:latin typeface="Calibri Light" panose="020F0302020204030204" pitchFamily="34" charset="0"/>
                <a:cs typeface="Calibri Light" panose="020F0302020204030204" pitchFamily="34" charset="0"/>
              </a:rPr>
              <a:t>Югры». </a:t>
            </a:r>
            <a:endParaRPr lang="ru-RU" sz="1600" dirty="0" smtClean="0">
              <a:solidFill>
                <a:srgbClr val="575756"/>
              </a:solidFill>
              <a:latin typeface="Calibri Light" panose="020F0302020204030204" pitchFamily="34" charset="0"/>
              <a:cs typeface="Calibri Light" panose="020F0302020204030204" pitchFamily="34" charset="0"/>
            </a:endParaRPr>
          </a:p>
          <a:p>
            <a:pPr algn="l"/>
            <a:r>
              <a:rPr lang="ru-RU" sz="1600" dirty="0" smtClean="0">
                <a:solidFill>
                  <a:srgbClr val="575756"/>
                </a:solidFill>
                <a:latin typeface="Calibri Light" panose="020F0302020204030204" pitchFamily="34" charset="0"/>
                <a:cs typeface="Calibri Light" panose="020F0302020204030204" pitchFamily="34" charset="0"/>
              </a:rPr>
              <a:t>Географические координаты [72.21215647357168,60.490386708936974]. Территория участка ограничена территориями:</a:t>
            </a:r>
          </a:p>
          <a:p>
            <a:pPr algn="l"/>
            <a:r>
              <a:rPr lang="ru-RU" sz="1600" dirty="0" smtClean="0">
                <a:solidFill>
                  <a:srgbClr val="575756"/>
                </a:solidFill>
                <a:latin typeface="Calibri Light" panose="020F0302020204030204" pitchFamily="34" charset="0"/>
                <a:cs typeface="Calibri Light" panose="020F0302020204030204" pitchFamily="34" charset="0"/>
              </a:rPr>
              <a:t>- с севера – проезжей частью ул. Школьная;</a:t>
            </a:r>
          </a:p>
          <a:p>
            <a:pPr algn="l"/>
            <a:r>
              <a:rPr lang="ru-RU" sz="1600" dirty="0" smtClean="0">
                <a:solidFill>
                  <a:srgbClr val="575756"/>
                </a:solidFill>
                <a:latin typeface="Calibri Light" panose="020F0302020204030204" pitchFamily="34" charset="0"/>
                <a:cs typeface="Calibri Light" panose="020F0302020204030204" pitchFamily="34" charset="0"/>
              </a:rPr>
              <a:t>- с юга – проезд к Дому культуры «Жемчужина Югры»;</a:t>
            </a:r>
          </a:p>
          <a:p>
            <a:pPr algn="l"/>
            <a:r>
              <a:rPr lang="ru-RU" sz="1600" dirty="0" smtClean="0">
                <a:solidFill>
                  <a:srgbClr val="575756"/>
                </a:solidFill>
                <a:latin typeface="Calibri Light" panose="020F0302020204030204" pitchFamily="34" charset="0"/>
                <a:cs typeface="Calibri Light" panose="020F0302020204030204" pitchFamily="34" charset="0"/>
              </a:rPr>
              <a:t>- с запада – внутриквартальный проезд к дому № 19;</a:t>
            </a:r>
          </a:p>
          <a:p>
            <a:pPr marL="285750" indent="-285750" algn="l">
              <a:buFontTx/>
              <a:buChar char="-"/>
            </a:pPr>
            <a:r>
              <a:rPr lang="ru-RU" sz="1600" dirty="0" smtClean="0">
                <a:solidFill>
                  <a:srgbClr val="575756"/>
                </a:solidFill>
                <a:latin typeface="Calibri Light" panose="020F0302020204030204" pitchFamily="34" charset="0"/>
                <a:cs typeface="Calibri Light" panose="020F0302020204030204" pitchFamily="34" charset="0"/>
              </a:rPr>
              <a:t>с востока – проезжей частью ул. Садовая.</a:t>
            </a:r>
          </a:p>
          <a:p>
            <a:pPr marL="285750" indent="-285750" algn="l">
              <a:buFontTx/>
              <a:buChar char="-"/>
            </a:pPr>
            <a:endParaRPr lang="ru-RU" sz="1600" dirty="0">
              <a:solidFill>
                <a:srgbClr val="575756"/>
              </a:solidFill>
              <a:latin typeface="Calibri Light" panose="020F0302020204030204" pitchFamily="34" charset="0"/>
              <a:cs typeface="Calibri Light" panose="020F0302020204030204" pitchFamily="34" charset="0"/>
            </a:endParaRPr>
          </a:p>
          <a:p>
            <a:pPr algn="l"/>
            <a:r>
              <a:rPr lang="ru-RU" sz="1600" dirty="0" smtClean="0">
                <a:solidFill>
                  <a:srgbClr val="575756"/>
                </a:solidFill>
                <a:latin typeface="Calibri Light" panose="020F0302020204030204" pitchFamily="34" charset="0"/>
                <a:cs typeface="Calibri Light" panose="020F0302020204030204" pitchFamily="34" charset="0"/>
              </a:rPr>
              <a:t>3. Территория участка под строительство сквера имеет равнинный характер рельефа. На данный момент на участке находится расселенный и подготовленный к сносу дом № 34, планируемый к сносу во 2-3 квартале 2020 года.</a:t>
            </a:r>
          </a:p>
          <a:p>
            <a:pPr algn="l"/>
            <a:endParaRPr lang="ru-RU" sz="1600" dirty="0">
              <a:solidFill>
                <a:srgbClr val="575756"/>
              </a:solidFill>
              <a:latin typeface="Calibri Light" panose="020F0302020204030204" pitchFamily="34" charset="0"/>
              <a:cs typeface="Calibri Light" panose="020F0302020204030204" pitchFamily="34" charset="0"/>
            </a:endParaRPr>
          </a:p>
        </p:txBody>
      </p: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0A6B7"/>
                </a:solidFill>
                <a:latin typeface="Calibri Light" panose="020F0302020204030204" pitchFamily="34" charset="0"/>
                <a:cs typeface="Calibri Light" panose="020F0302020204030204" pitchFamily="34" charset="0"/>
              </a:rPr>
              <a:t>2</a:t>
            </a:r>
          </a:p>
        </p:txBody>
      </p:sp>
      <p:pic>
        <p:nvPicPr>
          <p:cNvPr id="1027" name="Picture 3" descr="C:\Users\MARIYA\Desktop\формирование комфортной среды\схема карт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077072"/>
            <a:ext cx="2366481" cy="219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9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smtClean="0">
                <a:solidFill>
                  <a:srgbClr val="00A6B7"/>
                </a:solidFill>
                <a:latin typeface="Calibri Light" panose="020F0302020204030204" pitchFamily="34" charset="0"/>
                <a:cs typeface="Calibri Light" panose="020F0302020204030204" pitchFamily="34" charset="0"/>
              </a:rPr>
              <a:t>ОБОСНОВАНИЕ</a:t>
            </a:r>
            <a:endParaRPr lang="ru-RU" sz="2000" b="1" dirty="0">
              <a:solidFill>
                <a:srgbClr val="00A6B7"/>
              </a:solidFill>
              <a:latin typeface="Calibri Light" panose="020F0302020204030204" pitchFamily="34" charset="0"/>
              <a:cs typeface="Calibri Light" panose="020F0302020204030204" pitchFamily="34"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23" name="Заголовок 1"/>
          <p:cNvSpPr txBox="1">
            <a:spLocks/>
          </p:cNvSpPr>
          <p:nvPr/>
        </p:nvSpPr>
        <p:spPr>
          <a:xfrm>
            <a:off x="539552" y="2780928"/>
            <a:ext cx="8090282"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575756"/>
                </a:solidFill>
                <a:latin typeface="Calibri Light" panose="020F0302020204030204" pitchFamily="34" charset="0"/>
                <a:cs typeface="Calibri Light" panose="020F0302020204030204" pitchFamily="34" charset="0"/>
              </a:rPr>
              <a:t>Обоснование </a:t>
            </a:r>
            <a:r>
              <a:rPr lang="ru-RU" sz="1600" b="1" dirty="0">
                <a:solidFill>
                  <a:srgbClr val="575756"/>
                </a:solidFill>
                <a:latin typeface="Calibri Light" panose="020F0302020204030204" pitchFamily="34" charset="0"/>
                <a:cs typeface="Calibri Light" panose="020F0302020204030204" pitchFamily="34" charset="0"/>
              </a:rPr>
              <a:t>необходимости благоустройства данной территории </a:t>
            </a:r>
            <a:endParaRPr lang="ru-RU" sz="1600" b="1" dirty="0" smtClean="0">
              <a:solidFill>
                <a:srgbClr val="575756"/>
              </a:solidFill>
              <a:latin typeface="Calibri Light" panose="020F0302020204030204" pitchFamily="34" charset="0"/>
              <a:cs typeface="Calibri Light" panose="020F0302020204030204" pitchFamily="34" charset="0"/>
            </a:endParaRPr>
          </a:p>
          <a:p>
            <a:pPr algn="just"/>
            <a:endParaRPr lang="ru-RU" sz="1600" b="1" dirty="0" smtClean="0">
              <a:solidFill>
                <a:srgbClr val="575756"/>
              </a:solidFill>
              <a:latin typeface="Calibri Light" panose="020F0302020204030204" pitchFamily="34" charset="0"/>
              <a:cs typeface="Calibri Light" panose="020F0302020204030204" pitchFamily="34" charset="0"/>
            </a:endParaRPr>
          </a:p>
          <a:p>
            <a:pPr algn="just"/>
            <a:r>
              <a:rPr lang="ru-RU" sz="1400" dirty="0">
                <a:latin typeface="Calibri Light" panose="020F0302020204030204" pitchFamily="34" charset="0"/>
                <a:cs typeface="Calibri Light" panose="020F0302020204030204" pitchFamily="34" charset="0"/>
              </a:rPr>
              <a:t> </a:t>
            </a:r>
            <a:r>
              <a:rPr lang="ru-RU" sz="1400" dirty="0" smtClean="0">
                <a:latin typeface="Calibri Light" panose="020F0302020204030204" pitchFamily="34" charset="0"/>
                <a:cs typeface="Calibri Light" panose="020F0302020204030204" pitchFamily="34" charset="0"/>
              </a:rPr>
              <a:t>    Основной </a:t>
            </a:r>
            <a:r>
              <a:rPr lang="ru-RU" sz="1400" dirty="0">
                <a:latin typeface="Calibri Light" panose="020F0302020204030204" pitchFamily="34" charset="0"/>
                <a:cs typeface="Calibri Light" panose="020F0302020204030204" pitchFamily="34" charset="0"/>
              </a:rPr>
              <a:t>идеей проекта «Сквер Победы» </a:t>
            </a:r>
            <a:r>
              <a:rPr lang="ru-RU" sz="1400" dirty="0" smtClean="0">
                <a:latin typeface="Calibri Light" panose="020F0302020204030204" pitchFamily="34" charset="0"/>
                <a:cs typeface="Calibri Light" panose="020F0302020204030204" pitchFamily="34" charset="0"/>
              </a:rPr>
              <a:t>является формирование </a:t>
            </a:r>
            <a:r>
              <a:rPr lang="ru-RU" sz="1400" dirty="0">
                <a:latin typeface="Calibri Light" panose="020F0302020204030204" pitchFamily="34" charset="0"/>
                <a:cs typeface="Calibri Light" panose="020F0302020204030204" pitchFamily="34" charset="0"/>
              </a:rPr>
              <a:t>гражданско-патриотического становления в современном мире сегодня является социально - значимой задачей. Только воспитание у новых поколений устойчивых нравственных убеждений на основе традиционных исторических, духовных, культурных ценностей позволит обеспечить успешное социальное развитие России в XXI веке. Вместе с тем воспитание патриотизма - это неустанная работа по формированию у школьников чувства гордости за свою Родину и свой народ, уважения к его великим свершениям и достойным страницам прошлого. </a:t>
            </a:r>
            <a:r>
              <a:rPr lang="ru-RU" sz="1400" dirty="0" smtClean="0">
                <a:latin typeface="Calibri Light" panose="020F0302020204030204" pitchFamily="34" charset="0"/>
                <a:cs typeface="Calibri Light" panose="020F0302020204030204" pitchFamily="34" charset="0"/>
              </a:rPr>
              <a:t> </a:t>
            </a:r>
          </a:p>
          <a:p>
            <a:pPr algn="just"/>
            <a:r>
              <a:rPr lang="ru-RU" sz="1400" dirty="0">
                <a:latin typeface="Calibri Light" panose="020F0302020204030204" pitchFamily="34" charset="0"/>
                <a:cs typeface="Calibri Light" panose="020F0302020204030204" pitchFamily="34" charset="0"/>
              </a:rPr>
              <a:t> </a:t>
            </a:r>
            <a:r>
              <a:rPr lang="ru-RU" sz="1400" dirty="0" smtClean="0">
                <a:latin typeface="Calibri Light" panose="020F0302020204030204" pitchFamily="34" charset="0"/>
                <a:cs typeface="Calibri Light" panose="020F0302020204030204" pitchFamily="34" charset="0"/>
              </a:rPr>
              <a:t>    Прогуливаясь </a:t>
            </a:r>
            <a:r>
              <a:rPr lang="ru-RU" sz="1400" dirty="0">
                <a:latin typeface="Calibri Light" panose="020F0302020204030204" pitchFamily="34" charset="0"/>
                <a:cs typeface="Calibri Light" panose="020F0302020204030204" pitchFamily="34" charset="0"/>
              </a:rPr>
              <a:t>по такому скверу, жители приобретают уникальные знания о военном периоде истории страны, воспитывают в себе бережное отношение к прошлому страны. Еще одна задача проведения культурно-массовых мероприятий. Расположится сквер на удобной территории рядом с Домом культуры «Жемчужина Югры» вблизи Памятника «Никто не забыт, ничто не забыто», так же сквер будет оборудован уличной сценой для выступления местных творческих коллективов дома культуры и приезжих творческих коллективов.</a:t>
            </a:r>
          </a:p>
          <a:p>
            <a:pPr algn="just"/>
            <a:r>
              <a:rPr lang="ru-RU" sz="1400" dirty="0">
                <a:latin typeface="Calibri Light" panose="020F0302020204030204" pitchFamily="34" charset="0"/>
                <a:cs typeface="Calibri Light" panose="020F0302020204030204" pitchFamily="34" charset="0"/>
              </a:rPr>
              <a:t> </a:t>
            </a:r>
            <a:r>
              <a:rPr lang="ru-RU" sz="1400" dirty="0" smtClean="0">
                <a:latin typeface="Calibri Light" panose="020F0302020204030204" pitchFamily="34" charset="0"/>
                <a:cs typeface="Calibri Light" panose="020F0302020204030204" pitchFamily="34" charset="0"/>
              </a:rPr>
              <a:t>    Все </a:t>
            </a:r>
            <a:r>
              <a:rPr lang="ru-RU" sz="1400" dirty="0">
                <a:latin typeface="Calibri Light" panose="020F0302020204030204" pitchFamily="34" charset="0"/>
                <a:cs typeface="Calibri Light" panose="020F0302020204030204" pitchFamily="34" charset="0"/>
              </a:rPr>
              <a:t>возможные уличные мероприятия: такие как, "День Победы» "День защиты детей", "Проводы Русской зимы», «День поселка» различные спортивные мероприятия, часто, не могут обойтись без красиво украшенной сцены, которая будет должным образом оборудована. Все жители будут получать массу положительных моментов: прежде </a:t>
            </a:r>
            <a:r>
              <a:rPr lang="ru-RU" sz="1400" dirty="0" smtClean="0">
                <a:latin typeface="Calibri Light" panose="020F0302020204030204" pitchFamily="34" charset="0"/>
                <a:cs typeface="Calibri Light" panose="020F0302020204030204" pitchFamily="34" charset="0"/>
              </a:rPr>
              <a:t>всего, </a:t>
            </a:r>
            <a:r>
              <a:rPr lang="ru-RU" sz="1400" dirty="0">
                <a:latin typeface="Calibri Light" panose="020F0302020204030204" pitchFamily="34" charset="0"/>
                <a:cs typeface="Calibri Light" panose="020F0302020204030204" pitchFamily="34" charset="0"/>
              </a:rPr>
              <a:t>создается неповторимая атмосфера праздника.</a:t>
            </a:r>
          </a:p>
          <a:p>
            <a:pPr algn="just"/>
            <a:r>
              <a:rPr lang="ru-RU" sz="1400" dirty="0" smtClean="0">
                <a:latin typeface="Calibri Light" panose="020F0302020204030204" pitchFamily="34" charset="0"/>
                <a:cs typeface="Calibri Light" panose="020F0302020204030204" pitchFamily="34" charset="0"/>
              </a:rPr>
              <a:t>     Строительство </a:t>
            </a:r>
            <a:r>
              <a:rPr lang="ru-RU" sz="1400" dirty="0">
                <a:latin typeface="Calibri Light" panose="020F0302020204030204" pitchFamily="34" charset="0"/>
                <a:cs typeface="Calibri Light" panose="020F0302020204030204" pitchFamily="34" charset="0"/>
              </a:rPr>
              <a:t>летней сцены и обустройство </a:t>
            </a:r>
            <a:r>
              <a:rPr lang="ru-RU" sz="1400" dirty="0" smtClean="0">
                <a:latin typeface="Calibri Light" panose="020F0302020204030204" pitchFamily="34" charset="0"/>
                <a:cs typeface="Calibri Light" panose="020F0302020204030204" pitchFamily="34" charset="0"/>
              </a:rPr>
              <a:t>сквера </a:t>
            </a:r>
            <a:r>
              <a:rPr lang="ru-RU" sz="1400" dirty="0">
                <a:latin typeface="Calibri Light" panose="020F0302020204030204" pitchFamily="34" charset="0"/>
                <a:cs typeface="Calibri Light" panose="020F0302020204030204" pitchFamily="34" charset="0"/>
              </a:rPr>
              <a:t>внесет обновление в архитектурный облик </a:t>
            </a:r>
            <a:r>
              <a:rPr lang="ru-RU" sz="1400" dirty="0" smtClean="0">
                <a:latin typeface="Calibri Light" panose="020F0302020204030204" pitchFamily="34" charset="0"/>
                <a:cs typeface="Calibri Light" panose="020F0302020204030204" pitchFamily="34" charset="0"/>
              </a:rPr>
              <a:t>поселка Сентябрьский, </a:t>
            </a:r>
            <a:r>
              <a:rPr lang="ru-RU" sz="1400" dirty="0">
                <a:latin typeface="Calibri Light" panose="020F0302020204030204" pitchFamily="34" charset="0"/>
                <a:cs typeface="Calibri Light" panose="020F0302020204030204" pitchFamily="34" charset="0"/>
              </a:rPr>
              <a:t>вдохнет в него новую жизнь.</a:t>
            </a:r>
          </a:p>
          <a:p>
            <a:pPr algn="just"/>
            <a:r>
              <a:rPr lang="ru-RU" sz="1400" dirty="0" smtClean="0">
                <a:latin typeface="Calibri Light" panose="020F0302020204030204" pitchFamily="34" charset="0"/>
                <a:cs typeface="Calibri Light" panose="020F0302020204030204" pitchFamily="34" charset="0"/>
              </a:rPr>
              <a:t>     Реализация </a:t>
            </a:r>
            <a:r>
              <a:rPr lang="ru-RU" sz="1400" dirty="0">
                <a:latin typeface="Calibri Light" panose="020F0302020204030204" pitchFamily="34" charset="0"/>
                <a:cs typeface="Calibri Light" panose="020F0302020204030204" pitchFamily="34" charset="0"/>
              </a:rPr>
              <a:t>проекта позволит решить сразу две важные задачи: создание мемориала в честь 75-летия Победы в Великой Отечественной войне и места для отдыха жителей. </a:t>
            </a:r>
          </a:p>
          <a:p>
            <a:pPr algn="just"/>
            <a:endParaRPr lang="ru-RU" sz="1600" b="1" dirty="0" smtClean="0">
              <a:solidFill>
                <a:srgbClr val="575756"/>
              </a:solidFill>
              <a:latin typeface="Calibri Light" panose="020F0302020204030204" pitchFamily="34" charset="0"/>
              <a:cs typeface="Calibri Light" panose="020F0302020204030204" pitchFamily="34" charset="0"/>
            </a:endParaRPr>
          </a:p>
        </p:txBody>
      </p: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3</a:t>
            </a:r>
            <a:endParaRPr lang="ru-RU" sz="2400" b="1" dirty="0">
              <a:solidFill>
                <a:srgbClr val="00A6B7"/>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41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smtClean="0">
                <a:solidFill>
                  <a:srgbClr val="00A6B7"/>
                </a:solidFill>
                <a:latin typeface="Calibri Light" panose="020F0302020204030204" pitchFamily="34" charset="0"/>
                <a:cs typeface="Calibri Light" panose="020F0302020204030204" pitchFamily="34" charset="0"/>
              </a:rPr>
              <a:t>ЦЕЛИ И ЗАДАЧИ ПРОЕКТА</a:t>
            </a:r>
            <a:endParaRPr lang="ru-RU" sz="2000" b="1" dirty="0">
              <a:solidFill>
                <a:srgbClr val="00A6B7"/>
              </a:solidFill>
              <a:latin typeface="Calibri Light" panose="020F0302020204030204" pitchFamily="34" charset="0"/>
              <a:cs typeface="Calibri Light" panose="020F0302020204030204" pitchFamily="34"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23" name="Заголовок 1"/>
          <p:cNvSpPr txBox="1">
            <a:spLocks/>
          </p:cNvSpPr>
          <p:nvPr/>
        </p:nvSpPr>
        <p:spPr>
          <a:xfrm>
            <a:off x="566178" y="1772816"/>
            <a:ext cx="8090282"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ru-RU" sz="1600" b="1" dirty="0" smtClean="0">
              <a:solidFill>
                <a:srgbClr val="575756"/>
              </a:solidFill>
              <a:latin typeface="Calibri Light" panose="020F0302020204030204" pitchFamily="34" charset="0"/>
              <a:cs typeface="Calibri Light" panose="020F0302020204030204" pitchFamily="34" charset="0"/>
            </a:endParaRPr>
          </a:p>
          <a:p>
            <a:pPr algn="just"/>
            <a:endParaRPr lang="ru-RU" sz="1600" b="1" dirty="0" smtClean="0">
              <a:solidFill>
                <a:srgbClr val="575756"/>
              </a:solidFill>
              <a:latin typeface="Calibri Light" panose="020F0302020204030204" pitchFamily="34" charset="0"/>
              <a:cs typeface="Calibri Light" panose="020F0302020204030204" pitchFamily="34" charset="0"/>
            </a:endParaRPr>
          </a:p>
          <a:p>
            <a:r>
              <a:rPr lang="ru-RU" sz="1600" b="1" dirty="0" smtClean="0">
                <a:latin typeface="Calibri Light" panose="020F0302020204030204" pitchFamily="34" charset="0"/>
                <a:cs typeface="Calibri Light" panose="020F0302020204030204" pitchFamily="34" charset="0"/>
              </a:rPr>
              <a:t>Цель</a:t>
            </a:r>
            <a:endParaRPr lang="ru-RU" sz="1600" b="1" dirty="0">
              <a:latin typeface="Calibri Light" panose="020F0302020204030204" pitchFamily="34" charset="0"/>
              <a:cs typeface="Calibri Light" panose="020F0302020204030204" pitchFamily="34" charset="0"/>
            </a:endParaRPr>
          </a:p>
          <a:p>
            <a:r>
              <a:rPr lang="ru-RU" sz="1600" dirty="0" smtClean="0">
                <a:latin typeface="Calibri Light" panose="020F0302020204030204" pitchFamily="34" charset="0"/>
                <a:cs typeface="Calibri Light" panose="020F0302020204030204" pitchFamily="34" charset="0"/>
              </a:rPr>
              <a:t> </a:t>
            </a:r>
          </a:p>
          <a:p>
            <a:pPr algn="just"/>
            <a:r>
              <a:rPr lang="ru-RU" sz="1600" dirty="0" smtClean="0">
                <a:latin typeface="Calibri Light" panose="020F0302020204030204" pitchFamily="34" charset="0"/>
                <a:cs typeface="Calibri Light" panose="020F0302020204030204" pitchFamily="34" charset="0"/>
              </a:rPr>
              <a:t>1. Сохранение </a:t>
            </a:r>
            <a:r>
              <a:rPr lang="ru-RU" sz="1600" dirty="0">
                <a:latin typeface="Calibri Light" panose="020F0302020204030204" pitchFamily="34" charset="0"/>
                <a:cs typeface="Calibri Light" panose="020F0302020204030204" pitchFamily="34" charset="0"/>
              </a:rPr>
              <a:t>памяти о героях Великой Отечественной войны, создание условий, способствующих патриотическому и духовному развитию личности </a:t>
            </a:r>
            <a:r>
              <a:rPr lang="ru-RU" sz="1600" dirty="0" smtClean="0">
                <a:latin typeface="Calibri Light" panose="020F0302020204030204" pitchFamily="34" charset="0"/>
                <a:cs typeface="Calibri Light" panose="020F0302020204030204" pitchFamily="34" charset="0"/>
              </a:rPr>
              <a:t>каждого </a:t>
            </a:r>
            <a:r>
              <a:rPr lang="ru-RU" sz="1600" dirty="0">
                <a:latin typeface="Calibri Light" panose="020F0302020204030204" pitchFamily="34" charset="0"/>
                <a:cs typeface="Calibri Light" panose="020F0302020204030204" pitchFamily="34" charset="0"/>
              </a:rPr>
              <a:t>гражданина России</a:t>
            </a:r>
            <a:r>
              <a:rPr lang="ru-RU" sz="1600" dirty="0" smtClean="0">
                <a:latin typeface="Calibri Light" panose="020F0302020204030204" pitchFamily="34" charset="0"/>
                <a:cs typeface="Calibri Light" panose="020F0302020204030204" pitchFamily="34" charset="0"/>
              </a:rPr>
              <a:t>, </a:t>
            </a:r>
            <a:r>
              <a:rPr lang="ru-RU" sz="1600" dirty="0">
                <a:latin typeface="Calibri Light" panose="020F0302020204030204" pitchFamily="34" charset="0"/>
                <a:cs typeface="Calibri Light" panose="020F0302020204030204" pitchFamily="34" charset="0"/>
              </a:rPr>
              <a:t>формирование в обществе уважительного отношения к старшему поколению россиян, укрепление преемственности </a:t>
            </a:r>
            <a:endParaRPr lang="ru-RU" sz="1600" dirty="0" smtClean="0">
              <a:latin typeface="Calibri Light" panose="020F0302020204030204" pitchFamily="34" charset="0"/>
              <a:cs typeface="Calibri Light" panose="020F0302020204030204" pitchFamily="34" charset="0"/>
            </a:endParaRPr>
          </a:p>
          <a:p>
            <a:pPr algn="just"/>
            <a:r>
              <a:rPr lang="ru-RU" sz="1600" dirty="0" smtClean="0">
                <a:latin typeface="Calibri Light" panose="020F0302020204030204" pitchFamily="34" charset="0"/>
                <a:cs typeface="Calibri Light" panose="020F0302020204030204" pitchFamily="34" charset="0"/>
              </a:rPr>
              <a:t>2. Сделать сквер центром массового, культурного отдыха.</a:t>
            </a:r>
          </a:p>
          <a:p>
            <a:pPr algn="just"/>
            <a:endParaRPr lang="ru-RU" sz="1600" dirty="0">
              <a:latin typeface="Calibri Light" panose="020F0302020204030204" pitchFamily="34" charset="0"/>
              <a:cs typeface="Calibri Light" panose="020F0302020204030204" pitchFamily="34" charset="0"/>
            </a:endParaRPr>
          </a:p>
          <a:p>
            <a:r>
              <a:rPr lang="ru-RU" sz="1600" b="1" dirty="0" smtClean="0">
                <a:latin typeface="Calibri Light" panose="020F0302020204030204" pitchFamily="34" charset="0"/>
                <a:cs typeface="Calibri Light" panose="020F0302020204030204" pitchFamily="34" charset="0"/>
              </a:rPr>
              <a:t>Задачи</a:t>
            </a:r>
          </a:p>
          <a:p>
            <a:endParaRPr lang="ru-RU" sz="1600" b="1" dirty="0" smtClean="0">
              <a:latin typeface="Calibri Light" panose="020F0302020204030204" pitchFamily="34" charset="0"/>
              <a:cs typeface="Calibri Light" panose="020F0302020204030204" pitchFamily="34" charset="0"/>
            </a:endParaRPr>
          </a:p>
          <a:p>
            <a:pPr marL="342900" indent="-342900" algn="just">
              <a:buAutoNum type="arabicPeriod"/>
            </a:pPr>
            <a:r>
              <a:rPr lang="ru-RU" sz="1600" dirty="0" smtClean="0">
                <a:latin typeface="Calibri Light" panose="020F0302020204030204" pitchFamily="34" charset="0"/>
                <a:cs typeface="Calibri Light" panose="020F0302020204030204" pitchFamily="34" charset="0"/>
              </a:rPr>
              <a:t>Создание </a:t>
            </a:r>
            <a:r>
              <a:rPr lang="ru-RU" sz="1600" dirty="0">
                <a:latin typeface="Calibri Light" panose="020F0302020204030204" pitchFamily="34" charset="0"/>
                <a:cs typeface="Calibri Light" panose="020F0302020204030204" pitchFamily="34" charset="0"/>
              </a:rPr>
              <a:t>памятного места в честь </a:t>
            </a:r>
            <a:r>
              <a:rPr lang="ru-RU" sz="1600" dirty="0" smtClean="0">
                <a:latin typeface="Calibri Light" panose="020F0302020204030204" pitchFamily="34" charset="0"/>
                <a:cs typeface="Calibri Light" panose="020F0302020204030204" pitchFamily="34" charset="0"/>
              </a:rPr>
              <a:t>Победы </a:t>
            </a:r>
            <a:r>
              <a:rPr lang="ru-RU" sz="1600" dirty="0">
                <a:latin typeface="Calibri Light" panose="020F0302020204030204" pitchFamily="34" charset="0"/>
                <a:cs typeface="Calibri Light" panose="020F0302020204030204" pitchFamily="34" charset="0"/>
              </a:rPr>
              <a:t>в Великой Отечественной войне, что будет способствовать сохранению памяти о событиях Великой Отечественной войны, созданию условий, для патриотического и духовного развития </a:t>
            </a:r>
            <a:r>
              <a:rPr lang="ru-RU" sz="1600" dirty="0" smtClean="0">
                <a:latin typeface="Calibri Light" panose="020F0302020204030204" pitchFamily="34" charset="0"/>
                <a:cs typeface="Calibri Light" panose="020F0302020204030204" pitchFamily="34" charset="0"/>
              </a:rPr>
              <a:t>личности каждого жителя и гостя сельского поселения Сентябрьский.</a:t>
            </a:r>
          </a:p>
          <a:p>
            <a:pPr marL="342900" indent="-342900" algn="just">
              <a:buAutoNum type="arabicPeriod"/>
            </a:pPr>
            <a:r>
              <a:rPr lang="ru-RU" sz="1600" dirty="0" smtClean="0">
                <a:latin typeface="Calibri Light" panose="020F0302020204030204" pitchFamily="34" charset="0"/>
                <a:cs typeface="Calibri Light" panose="020F0302020204030204" pitchFamily="34" charset="0"/>
              </a:rPr>
              <a:t>Создание </a:t>
            </a:r>
            <a:r>
              <a:rPr lang="ru-RU" sz="1600" dirty="0">
                <a:latin typeface="Calibri Light" panose="020F0302020204030204" pitchFamily="34" charset="0"/>
                <a:cs typeface="Calibri Light" panose="020F0302020204030204" pitchFamily="34" charset="0"/>
              </a:rPr>
              <a:t>места для отдыха жителей </a:t>
            </a:r>
            <a:r>
              <a:rPr lang="ru-RU" sz="1600" dirty="0" smtClean="0">
                <a:latin typeface="Calibri Light" panose="020F0302020204030204" pitchFamily="34" charset="0"/>
                <a:cs typeface="Calibri Light" panose="020F0302020204030204" pitchFamily="34" charset="0"/>
              </a:rPr>
              <a:t>и гостей поселения </a:t>
            </a:r>
            <a:r>
              <a:rPr lang="ru-RU" sz="1600" dirty="0">
                <a:latin typeface="Calibri Light" panose="020F0302020204030204" pitchFamily="34" charset="0"/>
                <a:cs typeface="Calibri Light" panose="020F0302020204030204" pitchFamily="34" charset="0"/>
              </a:rPr>
              <a:t>и, соответственно, повысить экологическую культуру и грамотность населения, улучшить эстетический вид </a:t>
            </a:r>
            <a:r>
              <a:rPr lang="ru-RU" sz="1600" dirty="0" smtClean="0">
                <a:latin typeface="Calibri Light" panose="020F0302020204030204" pitchFamily="34" charset="0"/>
                <a:cs typeface="Calibri Light" panose="020F0302020204030204" pitchFamily="34" charset="0"/>
              </a:rPr>
              <a:t>территории;</a:t>
            </a:r>
          </a:p>
          <a:p>
            <a:pPr marL="342900" indent="-342900" algn="just">
              <a:buAutoNum type="arabicPeriod"/>
            </a:pPr>
            <a:r>
              <a:rPr lang="ru-RU" sz="1600" dirty="0" smtClean="0">
                <a:latin typeface="Calibri Light" panose="020F0302020204030204" pitchFamily="34" charset="0"/>
                <a:cs typeface="Calibri Light" panose="020F0302020204030204" pitchFamily="34" charset="0"/>
              </a:rPr>
              <a:t>Привлечение </a:t>
            </a:r>
            <a:r>
              <a:rPr lang="ru-RU" sz="1600" dirty="0">
                <a:latin typeface="Calibri Light" panose="020F0302020204030204" pitchFamily="34" charset="0"/>
                <a:cs typeface="Calibri Light" panose="020F0302020204030204" pitchFamily="34" charset="0"/>
              </a:rPr>
              <a:t>к участию в проекте жителей разных </a:t>
            </a:r>
            <a:r>
              <a:rPr lang="ru-RU" sz="1600" dirty="0" smtClean="0">
                <a:latin typeface="Calibri Light" panose="020F0302020204030204" pitchFamily="34" charset="0"/>
                <a:cs typeface="Calibri Light" panose="020F0302020204030204" pitchFamily="34" charset="0"/>
              </a:rPr>
              <a:t>возрастов, что в </a:t>
            </a:r>
            <a:r>
              <a:rPr lang="ru-RU" sz="1600" dirty="0">
                <a:latin typeface="Calibri Light" panose="020F0302020204030204" pitchFamily="34" charset="0"/>
                <a:cs typeface="Calibri Light" panose="020F0302020204030204" pitchFamily="34" charset="0"/>
              </a:rPr>
              <a:t>целом будет способствовать укреплению связи поколений, профилактике асоциального поведения среди молодёжи. </a:t>
            </a:r>
            <a:endParaRPr lang="ru-RU" sz="1600" b="1" dirty="0" smtClean="0">
              <a:solidFill>
                <a:srgbClr val="575756"/>
              </a:solidFill>
              <a:latin typeface="Calibri Light" panose="020F0302020204030204" pitchFamily="34" charset="0"/>
              <a:cs typeface="Calibri Light" panose="020F0302020204030204" pitchFamily="34" charset="0"/>
            </a:endParaRPr>
          </a:p>
        </p:txBody>
      </p: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4</a:t>
            </a:r>
            <a:endParaRPr lang="ru-RU" sz="2400" b="1" dirty="0">
              <a:solidFill>
                <a:srgbClr val="00A6B7"/>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941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9357"/>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sp>
        <p:nvSpPr>
          <p:cNvPr id="3" name="Прямоугольник 2"/>
          <p:cNvSpPr/>
          <p:nvPr/>
        </p:nvSpPr>
        <p:spPr>
          <a:xfrm>
            <a:off x="415321" y="1052736"/>
            <a:ext cx="8205515" cy="5073606"/>
          </a:xfrm>
          <a:prstGeom prst="rect">
            <a:avLst/>
          </a:prstGeom>
          <a:solidFill>
            <a:schemeClr val="bg1"/>
          </a:solidFill>
          <a:ln>
            <a:solidFill>
              <a:srgbClr val="9D9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D9D9C"/>
              </a:solidFill>
            </a:endParaRPr>
          </a:p>
        </p:txBody>
      </p:sp>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smtClean="0">
                <a:solidFill>
                  <a:srgbClr val="00A6B7"/>
                </a:solidFill>
                <a:latin typeface="Calibri Light" panose="020F0302020204030204" pitchFamily="34" charset="0"/>
                <a:cs typeface="Calibri Light" panose="020F0302020204030204" pitchFamily="34" charset="0"/>
              </a:rPr>
              <a:t>ТЕКУЩЕЕ СОСТОЯНИЕ ТЕРРИТОРИИ</a:t>
            </a:r>
            <a:endParaRPr lang="ru-RU" sz="2000" b="1" dirty="0">
              <a:solidFill>
                <a:srgbClr val="00A6B7"/>
              </a:solidFill>
              <a:latin typeface="Calibri Light" panose="020F0302020204030204" pitchFamily="34" charset="0"/>
              <a:cs typeface="Calibri Light" panose="020F0302020204030204" pitchFamily="34" charset="0"/>
            </a:endParaRPr>
          </a:p>
        </p:txBody>
      </p:sp>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5</a:t>
            </a:r>
            <a:endParaRPr lang="ru-RU" sz="2400" b="1" dirty="0">
              <a:solidFill>
                <a:srgbClr val="00A6B7"/>
              </a:solidFill>
              <a:latin typeface="Calibri Light" panose="020F0302020204030204" pitchFamily="34" charset="0"/>
              <a:cs typeface="Calibri Light" panose="020F0302020204030204" pitchFamily="34" charset="0"/>
            </a:endParaRPr>
          </a:p>
        </p:txBody>
      </p:sp>
      <p:pic>
        <p:nvPicPr>
          <p:cNvPr id="3074" name="Picture 2" descr="C:\Users\MARIYA\Desktop\формирование комфортной среды\текущее состояние территории\_20200205_1604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44" y="1340768"/>
            <a:ext cx="4229142" cy="205814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YA\Desktop\формирование комфортной среды\текущее состояние территории\IMG-06bcdbaaebc0427037992bee957e4d30-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060" y="1168920"/>
            <a:ext cx="3411139" cy="25583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RIYA\Desktop\формирование комфортной среды\текущее состояние территории\IMG-8cf52c4ef088333e877aec408d4c94c0-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544" y="3589539"/>
            <a:ext cx="4109291" cy="230634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YA\Desktop\формирование комфортной среды\текущее состояние территории\IMG-2896c7edbd844b649e42a68f2aff4545-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4010344"/>
            <a:ext cx="3351143" cy="188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7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1"/>
          <p:cNvSpPr txBox="1">
            <a:spLocks/>
          </p:cNvSpPr>
          <p:nvPr/>
        </p:nvSpPr>
        <p:spPr>
          <a:xfrm>
            <a:off x="337933" y="1196752"/>
            <a:ext cx="8350696" cy="24394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1" indent="-342900">
              <a:spcBef>
                <a:spcPct val="0"/>
              </a:spcBef>
              <a:buFont typeface="+mj-lt"/>
              <a:buAutoNum type="arabicPeriod"/>
            </a:pPr>
            <a:r>
              <a:rPr lang="ru-RU" sz="1600" dirty="0">
                <a:latin typeface="Calibri Light" panose="020F0302020204030204" pitchFamily="34" charset="0"/>
                <a:cs typeface="Calibri Light" panose="020F0302020204030204" pitchFamily="34" charset="0"/>
              </a:rPr>
              <a:t>Концепцией благоустройства предусмотрено создание комфортной и эстетически-развлекательной среды обитания, которая приведет к видоизменению архитектурного облика п. Сентябрьский, разнообразит досуг населения. </a:t>
            </a:r>
            <a:endParaRPr lang="ru-RU" sz="1600" dirty="0" smtClean="0">
              <a:latin typeface="Calibri Light" panose="020F0302020204030204" pitchFamily="34" charset="0"/>
              <a:cs typeface="Calibri Light" panose="020F0302020204030204" pitchFamily="34" charset="0"/>
            </a:endParaRPr>
          </a:p>
          <a:p>
            <a:pPr marL="342900" lvl="1" indent="-342900">
              <a:spcBef>
                <a:spcPct val="0"/>
              </a:spcBef>
              <a:buFont typeface="+mj-lt"/>
              <a:buAutoNum type="arabicPeriod"/>
            </a:pPr>
            <a:r>
              <a:rPr lang="ru-RU" sz="1600" dirty="0" smtClean="0">
                <a:latin typeface="Calibri Light" panose="020F0302020204030204" pitchFamily="34" charset="0"/>
                <a:ea typeface="+mj-ea"/>
                <a:cs typeface="Calibri Light" panose="020F0302020204030204" pitchFamily="34" charset="0"/>
              </a:rPr>
              <a:t>Описание </a:t>
            </a:r>
            <a:r>
              <a:rPr lang="ru-RU" sz="1600" dirty="0">
                <a:latin typeface="Calibri Light" panose="020F0302020204030204" pitchFamily="34" charset="0"/>
                <a:ea typeface="+mj-ea"/>
                <a:cs typeface="Calibri Light" panose="020F0302020204030204" pitchFamily="34" charset="0"/>
              </a:rPr>
              <a:t>проектных </a:t>
            </a:r>
            <a:r>
              <a:rPr lang="ru-RU" sz="1600" dirty="0" smtClean="0">
                <a:latin typeface="Calibri Light" panose="020F0302020204030204" pitchFamily="34" charset="0"/>
                <a:ea typeface="+mj-ea"/>
                <a:cs typeface="Calibri Light" panose="020F0302020204030204" pitchFamily="34" charset="0"/>
              </a:rPr>
              <a:t>решений: д</a:t>
            </a:r>
            <a:r>
              <a:rPr lang="ru-RU" sz="1600" dirty="0" smtClean="0">
                <a:latin typeface="Calibri Light" panose="020F0302020204030204" pitchFamily="34" charset="0"/>
                <a:cs typeface="Calibri Light" panose="020F0302020204030204" pitchFamily="34" charset="0"/>
              </a:rPr>
              <a:t>олжны </a:t>
            </a:r>
            <a:r>
              <a:rPr lang="ru-RU" sz="1600" dirty="0">
                <a:latin typeface="Calibri Light" panose="020F0302020204030204" pitchFamily="34" charset="0"/>
                <a:cs typeface="Calibri Light" panose="020F0302020204030204" pitchFamily="34" charset="0"/>
              </a:rPr>
              <a:t>быть организованы: подготовка площадки, отсыпка и планировка территории, центральная входная группа из 5 дорожек, укладка площадки из тротуарной плитки, построение сцены, добавлены малые архитектурные формы и элементы уличной мебели, установлены дополнительные опоры освещения, цветники, посадка деревьев и </a:t>
            </a:r>
            <a:r>
              <a:rPr lang="ru-RU" sz="1600" dirty="0" smtClean="0">
                <a:latin typeface="Calibri Light" panose="020F0302020204030204" pitchFamily="34" charset="0"/>
                <a:cs typeface="Calibri Light" panose="020F0302020204030204" pitchFamily="34" charset="0"/>
              </a:rPr>
              <a:t>кустарников</a:t>
            </a: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Планируемые сроки реализации проекта:</a:t>
            </a:r>
          </a:p>
          <a:p>
            <a:pPr marL="285750" lvl="1" indent="-285750">
              <a:spcBef>
                <a:spcPct val="0"/>
              </a:spcBef>
              <a:buFontTx/>
              <a:buChar char="-"/>
            </a:pPr>
            <a:r>
              <a:rPr lang="ru-RU" sz="1600" dirty="0" smtClean="0">
                <a:latin typeface="Calibri Light" panose="020F0302020204030204" pitchFamily="34" charset="0"/>
                <a:cs typeface="Calibri Light" panose="020F0302020204030204" pitchFamily="34" charset="0"/>
              </a:rPr>
              <a:t>Снос расселенного дома № 34 – 2020 год</a:t>
            </a:r>
          </a:p>
          <a:p>
            <a:pPr marL="285750" lvl="1" indent="-285750">
              <a:spcBef>
                <a:spcPct val="0"/>
              </a:spcBef>
              <a:buFontTx/>
              <a:buChar char="-"/>
            </a:pPr>
            <a:r>
              <a:rPr lang="ru-RU" sz="1600" dirty="0" smtClean="0">
                <a:latin typeface="Calibri Light" panose="020F0302020204030204" pitchFamily="34" charset="0"/>
                <a:cs typeface="Calibri Light" panose="020F0302020204030204" pitchFamily="34" charset="0"/>
              </a:rPr>
              <a:t>Подготовка проектно-сметной документации –в стадии разработки</a:t>
            </a:r>
          </a:p>
          <a:p>
            <a:pPr marL="285750" lvl="1" indent="-285750">
              <a:spcBef>
                <a:spcPct val="0"/>
              </a:spcBef>
              <a:buFontTx/>
              <a:buChar char="-"/>
            </a:pPr>
            <a:r>
              <a:rPr lang="ru-RU" sz="1600" dirty="0" smtClean="0">
                <a:latin typeface="Calibri Light" panose="020F0302020204030204" pitchFamily="34" charset="0"/>
                <a:cs typeface="Calibri Light" panose="020F0302020204030204" pitchFamily="34" charset="0"/>
              </a:rPr>
              <a:t>Подготовка </a:t>
            </a:r>
            <a:r>
              <a:rPr lang="ru-RU" sz="1600" dirty="0">
                <a:latin typeface="Calibri Light" panose="020F0302020204030204" pitchFamily="34" charset="0"/>
                <a:cs typeface="Calibri Light" panose="020F0302020204030204" pitchFamily="34" charset="0"/>
              </a:rPr>
              <a:t>площадки, отсыпка и планировка </a:t>
            </a:r>
            <a:r>
              <a:rPr lang="ru-RU" sz="1600" dirty="0" smtClean="0">
                <a:latin typeface="Calibri Light" panose="020F0302020204030204" pitchFamily="34" charset="0"/>
                <a:cs typeface="Calibri Light" panose="020F0302020204030204" pitchFamily="34" charset="0"/>
              </a:rPr>
              <a:t>территории – май-июнь 2021 г. </a:t>
            </a:r>
          </a:p>
          <a:p>
            <a:pPr marL="285750" lvl="1" indent="-285750">
              <a:spcBef>
                <a:spcPct val="0"/>
              </a:spcBef>
              <a:buFontTx/>
              <a:buChar char="-"/>
            </a:pPr>
            <a:r>
              <a:rPr lang="ru-RU" sz="1600" dirty="0" smtClean="0">
                <a:latin typeface="Calibri Light" panose="020F0302020204030204" pitchFamily="34" charset="0"/>
                <a:cs typeface="Calibri Light" panose="020F0302020204030204" pitchFamily="34" charset="0"/>
              </a:rPr>
              <a:t>Основные работы по благоустройству – май-август 2021 г.</a:t>
            </a:r>
            <a:endParaRPr lang="ru-RU" sz="1600" dirty="0">
              <a:latin typeface="Calibri Light" panose="020F0302020204030204" pitchFamily="34" charset="0"/>
              <a:cs typeface="Calibri Light" panose="020F0302020204030204" pitchFamily="34" charset="0"/>
            </a:endParaRPr>
          </a:p>
        </p:txBody>
      </p:sp>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a:solidFill>
                  <a:srgbClr val="00A6B7"/>
                </a:solidFill>
                <a:latin typeface="Calibri Light" panose="020F0302020204030204" pitchFamily="34" charset="0"/>
                <a:cs typeface="Calibri Light" panose="020F0302020204030204" pitchFamily="34" charset="0"/>
              </a:rPr>
              <a:t>ОПИСАНИЕ КОНЦЕПТУАЛЬНЫХ И ПРОЕКТНЫХ РЕШЕНИЙ</a:t>
            </a: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6</a:t>
            </a:r>
            <a:endParaRPr lang="ru-RU" sz="2400" b="1" dirty="0">
              <a:solidFill>
                <a:srgbClr val="00A6B7"/>
              </a:solidFill>
              <a:latin typeface="Calibri Light" panose="020F0302020204030204" pitchFamily="34" charset="0"/>
              <a:cs typeface="Calibri Light" panose="020F0302020204030204" pitchFamily="34" charset="0"/>
            </a:endParaRPr>
          </a:p>
        </p:txBody>
      </p:sp>
      <p:graphicFrame>
        <p:nvGraphicFramePr>
          <p:cNvPr id="30" name="Таблица 29"/>
          <p:cNvGraphicFramePr>
            <a:graphicFrameLocks noGrp="1"/>
          </p:cNvGraphicFramePr>
          <p:nvPr>
            <p:extLst>
              <p:ext uri="{D42A27DB-BD31-4B8C-83A1-F6EECF244321}">
                <p14:modId xmlns:p14="http://schemas.microsoft.com/office/powerpoint/2010/main" val="1399270510"/>
              </p:ext>
            </p:extLst>
          </p:nvPr>
        </p:nvGraphicFramePr>
        <p:xfrm>
          <a:off x="539552" y="4146207"/>
          <a:ext cx="6408712" cy="2036176"/>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tblGrid>
              <a:tr h="383488">
                <a:tc>
                  <a:txBody>
                    <a:bodyPr/>
                    <a:lstStyle/>
                    <a:p>
                      <a:pPr algn="ctr"/>
                      <a:r>
                        <a:rPr lang="ru-RU" sz="1400" b="1" kern="1200" dirty="0">
                          <a:solidFill>
                            <a:schemeClr val="tx1"/>
                          </a:solidFill>
                          <a:latin typeface="Calibri Light" panose="020F0302020204030204" pitchFamily="34" charset="0"/>
                          <a:ea typeface="+mj-ea"/>
                          <a:cs typeface="Calibri Light" panose="020F0302020204030204" pitchFamily="34" charset="0"/>
                        </a:rPr>
                        <a:t>Технико-экономический показатель</a:t>
                      </a:r>
                    </a:p>
                  </a:txBody>
                  <a:tcPr>
                    <a:solidFill>
                      <a:schemeClr val="bg1">
                        <a:lumMod val="85000"/>
                      </a:schemeClr>
                    </a:solidFill>
                  </a:tcPr>
                </a:tc>
                <a:tc>
                  <a:txBody>
                    <a:bodyPr/>
                    <a:lstStyle/>
                    <a:p>
                      <a:pPr algn="ctr"/>
                      <a:r>
                        <a:rPr lang="ru-RU" sz="1400" b="1" kern="1200" dirty="0">
                          <a:solidFill>
                            <a:schemeClr val="tx1"/>
                          </a:solidFill>
                          <a:latin typeface="Calibri Light" panose="020F0302020204030204" pitchFamily="34" charset="0"/>
                          <a:ea typeface="+mj-ea"/>
                          <a:cs typeface="Calibri Light" panose="020F0302020204030204" pitchFamily="34" charset="0"/>
                        </a:rPr>
                        <a:t>Значение</a:t>
                      </a:r>
                      <a:r>
                        <a:rPr lang="ru-RU" sz="1400" b="1" dirty="0">
                          <a:solidFill>
                            <a:schemeClr val="tx1"/>
                          </a:solidFill>
                        </a:rPr>
                        <a:t> </a:t>
                      </a:r>
                    </a:p>
                  </a:txBody>
                  <a:tcPr>
                    <a:solidFill>
                      <a:schemeClr val="bg1">
                        <a:lumMod val="85000"/>
                      </a:schemeClr>
                    </a:solidFill>
                  </a:tcPr>
                </a:tc>
                <a:extLst>
                  <a:ext uri="{0D108BD9-81ED-4DB2-BD59-A6C34878D82A}">
                    <a16:rowId xmlns:a16="http://schemas.microsoft.com/office/drawing/2014/main" xmlns="" val="10000"/>
                  </a:ext>
                </a:extLst>
              </a:tr>
              <a:tr h="495197">
                <a:tc>
                  <a:txBody>
                    <a:bodyPr/>
                    <a:lstStyle/>
                    <a:p>
                      <a:r>
                        <a:rPr lang="ru-RU" sz="1400" dirty="0" smtClean="0">
                          <a:solidFill>
                            <a:schemeClr val="tx1"/>
                          </a:solidFill>
                        </a:rPr>
                        <a:t>Общая площадь объекта благоустройства (с учетом</a:t>
                      </a:r>
                      <a:r>
                        <a:rPr lang="ru-RU" sz="1400" baseline="0" dirty="0" smtClean="0">
                          <a:solidFill>
                            <a:schemeClr val="tx1"/>
                          </a:solidFill>
                        </a:rPr>
                        <a:t> восстановления благоустройства) (</a:t>
                      </a:r>
                      <a:r>
                        <a:rPr lang="ru-RU" sz="1400" baseline="0" dirty="0" err="1" smtClean="0">
                          <a:solidFill>
                            <a:schemeClr val="tx1"/>
                          </a:solidFill>
                        </a:rPr>
                        <a:t>кв.м</a:t>
                      </a:r>
                      <a:r>
                        <a:rPr lang="ru-RU" sz="1400" baseline="0" dirty="0" smtClean="0">
                          <a:solidFill>
                            <a:schemeClr val="tx1"/>
                          </a:solidFill>
                        </a:rPr>
                        <a:t>.)</a:t>
                      </a:r>
                      <a:endParaRPr lang="ru-RU" sz="1400" dirty="0">
                        <a:solidFill>
                          <a:schemeClr val="tx1"/>
                        </a:solidFill>
                      </a:endParaRPr>
                    </a:p>
                  </a:txBody>
                  <a:tcPr>
                    <a:solidFill>
                      <a:schemeClr val="bg1">
                        <a:lumMod val="85000"/>
                      </a:schemeClr>
                    </a:solidFill>
                  </a:tcPr>
                </a:tc>
                <a:tc>
                  <a:txBody>
                    <a:bodyPr/>
                    <a:lstStyle/>
                    <a:p>
                      <a:r>
                        <a:rPr lang="ru-RU" sz="1400" dirty="0" smtClean="0">
                          <a:solidFill>
                            <a:schemeClr val="tx1"/>
                          </a:solidFill>
                        </a:rPr>
                        <a:t>3300,00</a:t>
                      </a:r>
                      <a:endParaRPr lang="ru-RU" sz="1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1"/>
                  </a:ext>
                </a:extLst>
              </a:tr>
              <a:tr h="297118">
                <a:tc>
                  <a:txBody>
                    <a:bodyPr/>
                    <a:lstStyle/>
                    <a:p>
                      <a:r>
                        <a:rPr lang="ru-RU" sz="1400" dirty="0" smtClean="0">
                          <a:solidFill>
                            <a:schemeClr val="tx1"/>
                          </a:solidFill>
                        </a:rPr>
                        <a:t>Площадь покрытий (</a:t>
                      </a:r>
                      <a:r>
                        <a:rPr lang="ru-RU" sz="1400" dirty="0" err="1" smtClean="0">
                          <a:solidFill>
                            <a:schemeClr val="tx1"/>
                          </a:solidFill>
                        </a:rPr>
                        <a:t>кв.м</a:t>
                      </a:r>
                      <a:r>
                        <a:rPr lang="ru-RU" sz="1400" dirty="0" smtClean="0">
                          <a:solidFill>
                            <a:schemeClr val="tx1"/>
                          </a:solidFill>
                        </a:rPr>
                        <a:t>.)</a:t>
                      </a:r>
                      <a:endParaRPr lang="ru-RU" sz="1400" dirty="0">
                        <a:solidFill>
                          <a:schemeClr val="tx1"/>
                        </a:solidFill>
                      </a:endParaRPr>
                    </a:p>
                  </a:txBody>
                  <a:tcPr>
                    <a:solidFill>
                      <a:schemeClr val="bg1">
                        <a:lumMod val="85000"/>
                      </a:schemeClr>
                    </a:solidFill>
                  </a:tcPr>
                </a:tc>
                <a:tc>
                  <a:txBody>
                    <a:bodyPr/>
                    <a:lstStyle/>
                    <a:p>
                      <a:r>
                        <a:rPr lang="ru-RU" sz="1400" dirty="0" smtClean="0">
                          <a:solidFill>
                            <a:schemeClr val="tx1"/>
                          </a:solidFill>
                        </a:rPr>
                        <a:t>2000,00 проектируемая</a:t>
                      </a:r>
                      <a:endParaRPr lang="ru-RU" sz="1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2"/>
                  </a:ext>
                </a:extLst>
              </a:tr>
              <a:tr h="311568">
                <a:tc>
                  <a:txBody>
                    <a:bodyPr/>
                    <a:lstStyle/>
                    <a:p>
                      <a:r>
                        <a:rPr lang="ru-RU" sz="1400" dirty="0" smtClean="0">
                          <a:solidFill>
                            <a:schemeClr val="tx1"/>
                          </a:solidFill>
                        </a:rPr>
                        <a:t>Площадь озеленения</a:t>
                      </a:r>
                      <a:r>
                        <a:rPr lang="ru-RU" sz="1400" baseline="0" dirty="0" smtClean="0">
                          <a:solidFill>
                            <a:schemeClr val="tx1"/>
                          </a:solidFill>
                        </a:rPr>
                        <a:t> (</a:t>
                      </a:r>
                      <a:r>
                        <a:rPr lang="ru-RU" sz="1400" baseline="0" dirty="0" err="1" smtClean="0">
                          <a:solidFill>
                            <a:schemeClr val="tx1"/>
                          </a:solidFill>
                        </a:rPr>
                        <a:t>кв.м</a:t>
                      </a:r>
                      <a:r>
                        <a:rPr lang="ru-RU" sz="1400" baseline="0" dirty="0" smtClean="0">
                          <a:solidFill>
                            <a:schemeClr val="tx1"/>
                          </a:solidFill>
                        </a:rPr>
                        <a:t>.) </a:t>
                      </a:r>
                      <a:endParaRPr lang="ru-RU" sz="1400" dirty="0">
                        <a:solidFill>
                          <a:schemeClr val="tx1"/>
                        </a:solidFill>
                      </a:endParaRPr>
                    </a:p>
                  </a:txBody>
                  <a:tcPr>
                    <a:solidFill>
                      <a:schemeClr val="bg1">
                        <a:lumMod val="85000"/>
                      </a:schemeClr>
                    </a:solidFill>
                  </a:tcPr>
                </a:tc>
                <a:tc>
                  <a:txBody>
                    <a:bodyPr/>
                    <a:lstStyle/>
                    <a:p>
                      <a:r>
                        <a:rPr lang="ru-RU" sz="1400" dirty="0" smtClean="0">
                          <a:solidFill>
                            <a:schemeClr val="tx1"/>
                          </a:solidFill>
                        </a:rPr>
                        <a:t>1300,00</a:t>
                      </a:r>
                      <a:r>
                        <a:rPr lang="ru-RU" sz="1400" baseline="0" dirty="0" smtClean="0">
                          <a:solidFill>
                            <a:schemeClr val="tx1"/>
                          </a:solidFill>
                        </a:rPr>
                        <a:t> проектируемая</a:t>
                      </a:r>
                      <a:endParaRPr lang="ru-RU" sz="1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3"/>
                  </a:ext>
                </a:extLst>
              </a:tr>
              <a:tr h="422703">
                <a:tc>
                  <a:txBody>
                    <a:bodyPr/>
                    <a:lstStyle/>
                    <a:p>
                      <a:r>
                        <a:rPr lang="ru-RU" sz="1400" dirty="0" smtClean="0">
                          <a:solidFill>
                            <a:schemeClr val="tx1"/>
                          </a:solidFill>
                        </a:rPr>
                        <a:t>Площадь под элементами благоустройства (</a:t>
                      </a:r>
                      <a:r>
                        <a:rPr lang="ru-RU" sz="1400" dirty="0" err="1" smtClean="0">
                          <a:solidFill>
                            <a:schemeClr val="tx1"/>
                          </a:solidFill>
                        </a:rPr>
                        <a:t>кв.м</a:t>
                      </a:r>
                      <a:r>
                        <a:rPr lang="ru-RU" sz="1400" dirty="0" smtClean="0">
                          <a:solidFill>
                            <a:schemeClr val="tx1"/>
                          </a:solidFill>
                        </a:rPr>
                        <a:t>.)</a:t>
                      </a:r>
                      <a:endParaRPr lang="ru-RU" sz="1400" dirty="0">
                        <a:solidFill>
                          <a:schemeClr val="tx1"/>
                        </a:solidFill>
                      </a:endParaRPr>
                    </a:p>
                  </a:txBody>
                  <a:tcPr>
                    <a:solidFill>
                      <a:schemeClr val="bg1">
                        <a:lumMod val="85000"/>
                      </a:schemeClr>
                    </a:solidFill>
                  </a:tcPr>
                </a:tc>
                <a:tc>
                  <a:txBody>
                    <a:bodyPr/>
                    <a:lstStyle/>
                    <a:p>
                      <a:r>
                        <a:rPr lang="ru-RU" sz="1400" dirty="0" smtClean="0">
                          <a:solidFill>
                            <a:schemeClr val="tx1"/>
                          </a:solidFill>
                        </a:rPr>
                        <a:t>120,00</a:t>
                      </a:r>
                    </a:p>
                    <a:p>
                      <a:endParaRPr lang="ru-RU" sz="140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8772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smtClean="0">
                <a:solidFill>
                  <a:srgbClr val="00A6B7"/>
                </a:solidFill>
                <a:latin typeface="Calibri Light" panose="020F0302020204030204" pitchFamily="34" charset="0"/>
                <a:cs typeface="Calibri Light" panose="020F0302020204030204" pitchFamily="34" charset="0"/>
              </a:rPr>
              <a:t>СХЕМА ТЕРРИТОРИИ. </a:t>
            </a:r>
            <a:r>
              <a:rPr lang="ru-RU" sz="2000" b="1" dirty="0" err="1" smtClean="0">
                <a:solidFill>
                  <a:srgbClr val="00A6B7"/>
                </a:solidFill>
                <a:latin typeface="Calibri Light" panose="020F0302020204030204" pitchFamily="34" charset="0"/>
                <a:cs typeface="Calibri Light" panose="020F0302020204030204" pitchFamily="34" charset="0"/>
              </a:rPr>
              <a:t>МАФы</a:t>
            </a:r>
            <a:r>
              <a:rPr lang="ru-RU" sz="2000" b="1" dirty="0" smtClean="0">
                <a:solidFill>
                  <a:srgbClr val="00A6B7"/>
                </a:solidFill>
                <a:latin typeface="Calibri Light" panose="020F0302020204030204" pitchFamily="34" charset="0"/>
                <a:cs typeface="Calibri Light" panose="020F0302020204030204" pitchFamily="34" charset="0"/>
              </a:rPr>
              <a:t>, ПЛАНИРУЕМЫЕ К РАЗМЕЩЕНИЮ</a:t>
            </a:r>
            <a:endParaRPr lang="ru-RU" sz="2000" b="1" dirty="0">
              <a:solidFill>
                <a:srgbClr val="00A6B7"/>
              </a:solidFill>
              <a:latin typeface="Calibri Light" panose="020F0302020204030204" pitchFamily="34" charset="0"/>
              <a:cs typeface="Calibri Light" panose="020F0302020204030204" pitchFamily="34" charset="0"/>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7</a:t>
            </a:r>
            <a:endParaRPr lang="ru-RU" sz="2400" b="1" dirty="0">
              <a:solidFill>
                <a:srgbClr val="00A6B7"/>
              </a:solidFill>
              <a:latin typeface="Calibri Light" panose="020F0302020204030204" pitchFamily="34" charset="0"/>
              <a:cs typeface="Calibri Light" panose="020F0302020204030204" pitchFamily="34" charset="0"/>
            </a:endParaRPr>
          </a:p>
        </p:txBody>
      </p:sp>
      <p:sp>
        <p:nvSpPr>
          <p:cNvPr id="14" name="Прямоугольник 13"/>
          <p:cNvSpPr/>
          <p:nvPr/>
        </p:nvSpPr>
        <p:spPr>
          <a:xfrm>
            <a:off x="415321" y="1052736"/>
            <a:ext cx="8205515" cy="5073606"/>
          </a:xfrm>
          <a:prstGeom prst="rect">
            <a:avLst/>
          </a:prstGeom>
          <a:solidFill>
            <a:schemeClr val="bg1"/>
          </a:solidFill>
          <a:ln>
            <a:solidFill>
              <a:srgbClr val="9D9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D9D9C"/>
              </a:solidFill>
            </a:endParaRPr>
          </a:p>
        </p:txBody>
      </p:sp>
      <p:pic>
        <p:nvPicPr>
          <p:cNvPr id="2051" name="Picture 3" descr="C:\Users\MARIYA\Desktop\формирование комфортной среды\памятники победы.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655" y="1196751"/>
            <a:ext cx="2940727" cy="2534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YA\Desktop\формирование комфортной среды\цветочники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665" y="1268761"/>
            <a:ext cx="192917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IYA\Desktop\формирование комфортной среды\сцен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0145" y="3429000"/>
            <a:ext cx="2502635" cy="25026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ARIYA\Desktop\формирование комфортной среды\макет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196752"/>
            <a:ext cx="3584356" cy="2534329"/>
          </a:xfrm>
          <a:prstGeom prst="rect">
            <a:avLst/>
          </a:prstGeom>
          <a:noFill/>
          <a:extLst>
            <a:ext uri="{909E8E84-426E-40DD-AFC4-6F175D3DCCD1}">
              <a14:hiddenFill xmlns:a14="http://schemas.microsoft.com/office/drawing/2010/main">
                <a:solidFill>
                  <a:srgbClr val="FFFFFF"/>
                </a:solidFill>
              </a14:hiddenFill>
            </a:ext>
          </a:extLst>
        </p:spPr>
      </p:pic>
      <p:sp>
        <p:nvSpPr>
          <p:cNvPr id="16" name="Заголовок 1"/>
          <p:cNvSpPr txBox="1">
            <a:spLocks/>
          </p:cNvSpPr>
          <p:nvPr/>
        </p:nvSpPr>
        <p:spPr>
          <a:xfrm>
            <a:off x="522168" y="3895335"/>
            <a:ext cx="8350696" cy="2076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ru-RU" sz="1400" b="1" dirty="0" smtClean="0">
                <a:latin typeface="Calibri Light" panose="020F0302020204030204" pitchFamily="34" charset="0"/>
                <a:cs typeface="Calibri Light" panose="020F0302020204030204" pitchFamily="34" charset="0"/>
              </a:rPr>
              <a:t>Перечень элементов благоустройства, планируемых к размещению:</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Конструкция «Звезда на постаменте – 1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Арка </a:t>
            </a:r>
            <a:r>
              <a:rPr lang="ru-RU" sz="1400" dirty="0" err="1" smtClean="0">
                <a:latin typeface="Calibri Light" panose="020F0302020204030204" pitchFamily="34" charset="0"/>
                <a:cs typeface="Calibri Light" panose="020F0302020204030204" pitchFamily="34" charset="0"/>
              </a:rPr>
              <a:t>тропиночная</a:t>
            </a:r>
            <a:r>
              <a:rPr lang="ru-RU" sz="1400" dirty="0" smtClean="0">
                <a:latin typeface="Calibri Light" panose="020F0302020204030204" pitchFamily="34" charset="0"/>
                <a:cs typeface="Calibri Light" panose="020F0302020204030204" pitchFamily="34" charset="0"/>
              </a:rPr>
              <a:t> «Звезда» – 3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Скамья – 8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Урна – 6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Цветочник металлический на треноге со звездой – 2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Цветочник полукруг три яруса – 2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Сцена 10*7 – 1 шт.</a:t>
            </a:r>
          </a:p>
          <a:p>
            <a:pPr marL="342900" lvl="1" indent="-342900">
              <a:spcBef>
                <a:spcPct val="0"/>
              </a:spcBef>
              <a:buAutoNum type="arabicPeriod"/>
            </a:pPr>
            <a:r>
              <a:rPr lang="ru-RU" sz="1400" dirty="0" smtClean="0">
                <a:latin typeface="Calibri Light" panose="020F0302020204030204" pitchFamily="34" charset="0"/>
                <a:cs typeface="Calibri Light" panose="020F0302020204030204" pitchFamily="34" charset="0"/>
              </a:rPr>
              <a:t>Столбы освещения – 7 шт.</a:t>
            </a:r>
            <a:endParaRPr lang="ru-RU"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2776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smtClean="0">
                <a:solidFill>
                  <a:srgbClr val="00A6B7"/>
                </a:solidFill>
                <a:latin typeface="Calibri Light" panose="020F0302020204030204" pitchFamily="34" charset="0"/>
                <a:cs typeface="Calibri Light" panose="020F0302020204030204" pitchFamily="34" charset="0"/>
              </a:rPr>
              <a:t>ДИЗАЙН-СХЕМА</a:t>
            </a:r>
            <a:endParaRPr lang="ru-RU" sz="2000" b="1" dirty="0">
              <a:solidFill>
                <a:srgbClr val="00A6B7"/>
              </a:solidFill>
              <a:latin typeface="Calibri Light" panose="020F0302020204030204" pitchFamily="34" charset="0"/>
              <a:cs typeface="Calibri Light" panose="020F0302020204030204" pitchFamily="34" charset="0"/>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A6B7"/>
                </a:solidFill>
                <a:latin typeface="Calibri Light" panose="020F0302020204030204" pitchFamily="34" charset="0"/>
                <a:cs typeface="Calibri Light" panose="020F0302020204030204" pitchFamily="34" charset="0"/>
              </a:rPr>
              <a:t>8</a:t>
            </a:r>
            <a:endParaRPr lang="ru-RU" sz="2400" b="1" dirty="0">
              <a:solidFill>
                <a:srgbClr val="00A6B7"/>
              </a:solidFill>
              <a:latin typeface="Calibri Light" panose="020F0302020204030204" pitchFamily="34" charset="0"/>
              <a:cs typeface="Calibri Light" panose="020F0302020204030204" pitchFamily="34" charset="0"/>
            </a:endParaRPr>
          </a:p>
        </p:txBody>
      </p:sp>
      <p:sp>
        <p:nvSpPr>
          <p:cNvPr id="14" name="Прямоугольник 13"/>
          <p:cNvSpPr/>
          <p:nvPr/>
        </p:nvSpPr>
        <p:spPr>
          <a:xfrm>
            <a:off x="415321" y="1052736"/>
            <a:ext cx="8205515" cy="5073606"/>
          </a:xfrm>
          <a:prstGeom prst="rect">
            <a:avLst/>
          </a:prstGeom>
          <a:solidFill>
            <a:schemeClr val="bg1"/>
          </a:solidFill>
          <a:ln>
            <a:solidFill>
              <a:srgbClr val="9D9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D9D9C"/>
              </a:solidFill>
            </a:endParaRPr>
          </a:p>
        </p:txBody>
      </p:sp>
      <p:sp>
        <p:nvSpPr>
          <p:cNvPr id="12" name="Заголовок 1"/>
          <p:cNvSpPr txBox="1">
            <a:spLocks/>
          </p:cNvSpPr>
          <p:nvPr/>
        </p:nvSpPr>
        <p:spPr>
          <a:xfrm>
            <a:off x="566178" y="1412776"/>
            <a:ext cx="809028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latin typeface="Calibri Light" panose="020F0302020204030204" pitchFamily="34" charset="0"/>
                <a:cs typeface="Calibri Light" panose="020F0302020204030204" pitchFamily="34" charset="0"/>
              </a:rPr>
              <a:t>Дизайн-схема утверждена Постановлением администрации сельского поселения Сентябрьский № 18-па от 31.01.2020 года </a:t>
            </a:r>
          </a:p>
          <a:p>
            <a:endParaRPr lang="ru-RU" sz="1600" b="1" dirty="0" smtClean="0">
              <a:latin typeface="Calibri Light" panose="020F0302020204030204" pitchFamily="34" charset="0"/>
              <a:cs typeface="Calibri Light" panose="020F0302020204030204" pitchFamily="34" charset="0"/>
            </a:endParaRPr>
          </a:p>
          <a:p>
            <a:pPr algn="just"/>
            <a:endParaRPr lang="ru-RU" sz="1600" b="1" dirty="0" smtClean="0">
              <a:latin typeface="Calibri Light" panose="020F0302020204030204" pitchFamily="34" charset="0"/>
              <a:cs typeface="Calibri Light" panose="020F0302020204030204" pitchFamily="34" charset="0"/>
            </a:endParaRPr>
          </a:p>
          <a:p>
            <a:pPr algn="just"/>
            <a:endParaRPr lang="ru-RU" sz="1600" b="1" dirty="0" smtClean="0">
              <a:latin typeface="Calibri Light" panose="020F0302020204030204" pitchFamily="34" charset="0"/>
              <a:ea typeface="+mj-ea"/>
              <a:cs typeface="Calibri Light" panose="020F0302020204030204" pitchFamily="34" charset="0"/>
            </a:endParaRPr>
          </a:p>
        </p:txBody>
      </p:sp>
      <p:pic>
        <p:nvPicPr>
          <p:cNvPr id="2050" name="Picture 2" descr="C:\Users\MARIYA\Desktop\формирование комфортной среды\макет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64870" y="686790"/>
            <a:ext cx="4582211" cy="64807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7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1"/>
          <p:cNvSpPr txBox="1">
            <a:spLocks/>
          </p:cNvSpPr>
          <p:nvPr/>
        </p:nvSpPr>
        <p:spPr>
          <a:xfrm>
            <a:off x="415321" y="1484784"/>
            <a:ext cx="8350696" cy="39604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Учитывая, что целевая аудитория объекта благоустройства очень обширная, сквер будет полностью обеспечен беспрепятственным доступом для маломобильных групп населения</a:t>
            </a: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Объект благоустройства будет безопасен, экологичен </a:t>
            </a:r>
            <a:r>
              <a:rPr lang="ru-RU" sz="1600" dirty="0">
                <a:latin typeface="Calibri Light" panose="020F0302020204030204" pitchFamily="34" charset="0"/>
                <a:cs typeface="Calibri Light" panose="020F0302020204030204" pitchFamily="34" charset="0"/>
              </a:rPr>
              <a:t>и </a:t>
            </a:r>
            <a:r>
              <a:rPr lang="ru-RU" sz="1600" dirty="0" smtClean="0">
                <a:latin typeface="Calibri Light" panose="020F0302020204030204" pitchFamily="34" charset="0"/>
                <a:cs typeface="Calibri Light" panose="020F0302020204030204" pitchFamily="34" charset="0"/>
              </a:rPr>
              <a:t>комфортен для каждого посетителя.</a:t>
            </a:r>
          </a:p>
          <a:p>
            <a:pPr marL="342900" lvl="1" indent="-342900" algn="just">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Объект благоустройства планируется в рамках муниципальной программы </a:t>
            </a:r>
            <a:r>
              <a:rPr lang="ru-RU" sz="1600" dirty="0">
                <a:latin typeface="Calibri Light" panose="020F0302020204030204" pitchFamily="34" charset="0"/>
                <a:cs typeface="Calibri Light" panose="020F0302020204030204" pitchFamily="34" charset="0"/>
              </a:rPr>
              <a:t>«Формирование современной городской среды в муниципальном образовании сельское поселение Сентябрьский на 2018-2022 годы</a:t>
            </a:r>
            <a:r>
              <a:rPr lang="ru-RU" sz="1600" dirty="0" smtClean="0">
                <a:latin typeface="Calibri Light" panose="020F0302020204030204" pitchFamily="34" charset="0"/>
                <a:cs typeface="Calibri Light" panose="020F0302020204030204" pitchFamily="34" charset="0"/>
              </a:rPr>
              <a:t>» , утвержденной постановлением администрации сельского поселения Сентябрьский № 182/1-па от 22.11.2017 года.</a:t>
            </a:r>
            <a:endParaRPr lang="ru-RU" sz="1600" dirty="0">
              <a:latin typeface="Calibri Light" panose="020F0302020204030204" pitchFamily="34" charset="0"/>
              <a:cs typeface="Calibri Light" panose="020F0302020204030204" pitchFamily="34" charset="0"/>
            </a:endParaRP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Объект планируется к всесезонному использованию.</a:t>
            </a:r>
            <a:endParaRPr lang="ru-RU" sz="1600" dirty="0">
              <a:latin typeface="Calibri Light" panose="020F0302020204030204" pitchFamily="34" charset="0"/>
              <a:cs typeface="Calibri Light" panose="020F0302020204030204" pitchFamily="34" charset="0"/>
            </a:endParaRPr>
          </a:p>
          <a:p>
            <a:pPr marL="342900" lvl="1" indent="-342900">
              <a:spcBef>
                <a:spcPct val="0"/>
              </a:spcBef>
              <a:buFont typeface="+mj-lt"/>
              <a:buAutoNum type="arabicPeriod"/>
            </a:pPr>
            <a:r>
              <a:rPr lang="ru-RU" sz="1600" dirty="0">
                <a:latin typeface="Calibri Light" panose="020F0302020204030204" pitchFamily="34" charset="0"/>
                <a:cs typeface="Calibri Light" panose="020F0302020204030204" pitchFamily="34" charset="0"/>
              </a:rPr>
              <a:t>Перечень культурно-массовых, спортивных и иных мероприятий, планируемых к проведению на территории объекта </a:t>
            </a:r>
            <a:r>
              <a:rPr lang="ru-RU" sz="1600" dirty="0" smtClean="0">
                <a:latin typeface="Calibri Light" panose="020F0302020204030204" pitchFamily="34" charset="0"/>
                <a:cs typeface="Calibri Light" panose="020F0302020204030204" pitchFamily="34" charset="0"/>
              </a:rPr>
              <a:t>благоустройства: </a:t>
            </a:r>
            <a:r>
              <a:rPr lang="ru-RU" sz="1600" dirty="0">
                <a:latin typeface="Calibri Light" panose="020F0302020204030204" pitchFamily="34" charset="0"/>
                <a:cs typeface="Calibri Light" panose="020F0302020204030204" pitchFamily="34" charset="0"/>
              </a:rPr>
              <a:t>"День Победы</a:t>
            </a:r>
            <a:r>
              <a:rPr lang="ru-RU" sz="1600" dirty="0" smtClean="0">
                <a:latin typeface="Calibri Light" panose="020F0302020204030204" pitchFamily="34" charset="0"/>
                <a:cs typeface="Calibri Light" panose="020F0302020204030204" pitchFamily="34" charset="0"/>
              </a:rPr>
              <a:t>», часы Памяти, </a:t>
            </a:r>
            <a:r>
              <a:rPr lang="ru-RU" sz="1600" dirty="0">
                <a:latin typeface="Calibri Light" panose="020F0302020204030204" pitchFamily="34" charset="0"/>
                <a:cs typeface="Calibri Light" panose="020F0302020204030204" pitchFamily="34" charset="0"/>
              </a:rPr>
              <a:t>"День защиты детей", "Проводы Русской зимы», «День поселка» различные спортивные мероприятия</a:t>
            </a:r>
          </a:p>
          <a:p>
            <a:pPr marL="342900" lvl="1" indent="-342900">
              <a:spcBef>
                <a:spcPct val="0"/>
              </a:spcBef>
              <a:buFont typeface="+mj-lt"/>
              <a:buAutoNum type="arabicPeriod"/>
            </a:pPr>
            <a:r>
              <a:rPr lang="ru-RU" sz="1600" dirty="0" smtClean="0">
                <a:latin typeface="Calibri Light" panose="020F0302020204030204" pitchFamily="34" charset="0"/>
                <a:cs typeface="Calibri Light" panose="020F0302020204030204" pitchFamily="34" charset="0"/>
              </a:rPr>
              <a:t>Учитывая многозадачность благоустраиваемого объекта и общественную значимость для населения сельского поселения Сентябрьский, территория планируется к массовому посещению, в связи с чем необходимо создать комфортные и безопасные условия. В процессе </a:t>
            </a:r>
            <a:r>
              <a:rPr lang="ru-RU" sz="1600" dirty="0">
                <a:latin typeface="Calibri Light" panose="020F0302020204030204" pitchFamily="34" charset="0"/>
                <a:cs typeface="Calibri Light" panose="020F0302020204030204" pitchFamily="34" charset="0"/>
              </a:rPr>
              <a:t>эксплуатации сквера с уличной сценической площадкой администрацией поселения будет обеспечено видеонаблюдение </a:t>
            </a:r>
            <a:r>
              <a:rPr lang="ru-RU" sz="1600" dirty="0" smtClean="0">
                <a:latin typeface="Calibri Light" panose="020F0302020204030204" pitchFamily="34" charset="0"/>
                <a:cs typeface="Calibri Light" panose="020F0302020204030204" pitchFamily="34" charset="0"/>
              </a:rPr>
              <a:t>за </a:t>
            </a:r>
            <a:r>
              <a:rPr lang="ru-RU" sz="1600" dirty="0">
                <a:latin typeface="Calibri Light" panose="020F0302020204030204" pitchFamily="34" charset="0"/>
                <a:cs typeface="Calibri Light" panose="020F0302020204030204" pitchFamily="34" charset="0"/>
              </a:rPr>
              <a:t>соблюдением правил </a:t>
            </a:r>
            <a:r>
              <a:rPr lang="ru-RU" sz="1600" dirty="0" smtClean="0">
                <a:latin typeface="Calibri Light" panose="020F0302020204030204" pitchFamily="34" charset="0"/>
                <a:cs typeface="Calibri Light" panose="020F0302020204030204" pitchFamily="34" charset="0"/>
              </a:rPr>
              <a:t>посещения сквера, </a:t>
            </a:r>
            <a:r>
              <a:rPr lang="ru-RU" sz="1600" dirty="0">
                <a:latin typeface="Calibri Light" panose="020F0302020204030204" pitchFamily="34" charset="0"/>
                <a:cs typeface="Calibri Light" panose="020F0302020204030204" pitchFamily="34" charset="0"/>
              </a:rPr>
              <a:t>уборка территории, очистка малых </a:t>
            </a:r>
            <a:r>
              <a:rPr lang="ru-RU" sz="1600" dirty="0" smtClean="0">
                <a:latin typeface="Calibri Light" panose="020F0302020204030204" pitchFamily="34" charset="0"/>
                <a:cs typeface="Calibri Light" panose="020F0302020204030204" pitchFamily="34" charset="0"/>
              </a:rPr>
              <a:t>архитектурных форм.</a:t>
            </a:r>
            <a:endParaRPr lang="ru-RU" sz="1600" dirty="0">
              <a:solidFill>
                <a:srgbClr val="575756"/>
              </a:solidFill>
              <a:latin typeface="Calibri Light" panose="020F0302020204030204" pitchFamily="34" charset="0"/>
              <a:cs typeface="Calibri Light" panose="020F0302020204030204" pitchFamily="34" charset="0"/>
            </a:endParaRPr>
          </a:p>
        </p:txBody>
      </p:sp>
      <p:sp>
        <p:nvSpPr>
          <p:cNvPr id="2" name="Заголовок 1"/>
          <p:cNvSpPr>
            <a:spLocks noGrp="1"/>
          </p:cNvSpPr>
          <p:nvPr>
            <p:ph type="ctrTitle"/>
          </p:nvPr>
        </p:nvSpPr>
        <p:spPr>
          <a:xfrm>
            <a:off x="323528" y="116633"/>
            <a:ext cx="8350696" cy="576064"/>
          </a:xfrm>
        </p:spPr>
        <p:txBody>
          <a:bodyPr>
            <a:normAutofit/>
          </a:bodyPr>
          <a:lstStyle/>
          <a:p>
            <a:pPr algn="l"/>
            <a:r>
              <a:rPr lang="ru-RU" sz="2000" b="1" dirty="0">
                <a:solidFill>
                  <a:srgbClr val="00A6B7"/>
                </a:solidFill>
                <a:latin typeface="Calibri Light" panose="020F0302020204030204" pitchFamily="34" charset="0"/>
                <a:cs typeface="Calibri Light" panose="020F0302020204030204" pitchFamily="34" charset="0"/>
              </a:rPr>
              <a:t>ОПИСАНИЕ ДОПОЛНИТЕЛЬНЫХ МЕРОПРИЯТИЙ </a:t>
            </a: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1724" r="1"/>
          <a:stretch/>
        </p:blipFill>
        <p:spPr>
          <a:xfrm>
            <a:off x="5832533" y="6126343"/>
            <a:ext cx="2788303" cy="731657"/>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3123927" y="6129357"/>
            <a:ext cx="2708606" cy="731657"/>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2358" r="2175"/>
          <a:stretch/>
        </p:blipFill>
        <p:spPr>
          <a:xfrm>
            <a:off x="415321" y="6129357"/>
            <a:ext cx="2708606" cy="731657"/>
          </a:xfrm>
          <a:prstGeom prst="rect">
            <a:avLst/>
          </a:prstGeom>
        </p:spPr>
      </p:pic>
      <p:cxnSp>
        <p:nvCxnSpPr>
          <p:cNvPr id="13" name="Прямая соединительная линия 12"/>
          <p:cNvCxnSpPr/>
          <p:nvPr/>
        </p:nvCxnSpPr>
        <p:spPr>
          <a:xfrm>
            <a:off x="415321" y="764704"/>
            <a:ext cx="8205515" cy="0"/>
          </a:xfrm>
          <a:prstGeom prst="line">
            <a:avLst/>
          </a:prstGeom>
          <a:ln>
            <a:solidFill>
              <a:srgbClr val="E95C0C"/>
            </a:solidFill>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a:xfrm>
            <a:off x="8620836" y="6207153"/>
            <a:ext cx="50405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0A6B7"/>
                </a:solidFill>
                <a:latin typeface="Calibri Light" panose="020F0302020204030204" pitchFamily="34" charset="0"/>
                <a:cs typeface="Calibri Light" panose="020F0302020204030204" pitchFamily="34" charset="0"/>
              </a:rPr>
              <a:t>9</a:t>
            </a:r>
          </a:p>
        </p:txBody>
      </p:sp>
    </p:spTree>
    <p:extLst>
      <p:ext uri="{BB962C8B-B14F-4D97-AF65-F5344CB8AC3E}">
        <p14:creationId xmlns:p14="http://schemas.microsoft.com/office/powerpoint/2010/main" val="10082004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1091</Words>
  <Application>Microsoft Office PowerPoint</Application>
  <PresentationFormat>Экран (4:3)</PresentationFormat>
  <Paragraphs>111</Paragraphs>
  <Slides>12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#ЖКХменяется                                      #КомфортнаяЮгра</vt:lpstr>
      <vt:lpstr>ОБЩАЯ ИНФОРМАЦИЯ</vt:lpstr>
      <vt:lpstr>ОБОСНОВАНИЕ</vt:lpstr>
      <vt:lpstr>ЦЕЛИ И ЗАДАЧИ ПРОЕКТА</vt:lpstr>
      <vt:lpstr>ТЕКУЩЕЕ СОСТОЯНИЕ ТЕРРИТОРИИ</vt:lpstr>
      <vt:lpstr>ОПИСАНИЕ КОНЦЕПТУАЛЬНЫХ И ПРОЕКТНЫХ РЕШЕНИЙ</vt:lpstr>
      <vt:lpstr>СХЕМА ТЕРРИТОРИИ. МАФы, ПЛАНИРУЕМЫЕ К РАЗМЕЩЕНИЮ</vt:lpstr>
      <vt:lpstr>ДИЗАЙН-СХЕМА</vt:lpstr>
      <vt:lpstr>ОПИСАНИЕ ДОПОЛНИТЕЛЬНЫХ МЕРОПРИЯТИЙ </vt:lpstr>
      <vt:lpstr>ИНФОРМАЦИЯ О ВОВЛЕЧЕНИИ НАСЕЛЕНИЯ В ПРОЦЕСС БЛАГОУСТРОЙСТВА </vt:lpstr>
      <vt:lpstr>ОЖИДАЕМЫЕ СОЦИАЛЬНО-ЭКОНОМИЧЕСКИЕ ЭФФЕКТЫ ОТ РЕАЛИЗАЦИИ ПРОЕКТА</vt:lpstr>
      <vt:lpstr>#ЖКХменяется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#ЖКХменяется</dc:title>
  <dc:creator>Камила Ризаева</dc:creator>
  <cp:lastModifiedBy>MARIYA</cp:lastModifiedBy>
  <cp:revision>48</cp:revision>
  <dcterms:created xsi:type="dcterms:W3CDTF">2018-12-18T11:17:04Z</dcterms:created>
  <dcterms:modified xsi:type="dcterms:W3CDTF">2020-02-05T12:45:59Z</dcterms:modified>
</cp:coreProperties>
</file>