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остылева Виктория Александровна" initials="К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7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r>
              <a:rPr lang="ru-RU" smtClean="0"/>
              <a:t>Государственная услуга по учету лиц, относящихся к коренным малочисленным народам РФ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50477880-8BA9-4DEF-BD36-7BC8B271B778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E31EF57C-A792-4542-9A65-C2D5CAF2D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89293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l">
              <a:defRPr sz="1200"/>
            </a:lvl1pPr>
          </a:lstStyle>
          <a:p>
            <a:r>
              <a:rPr lang="ru-RU" smtClean="0"/>
              <a:t>Государственная услуга по учету лиц, относящихся к коренным малочисленным народам РФ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/>
          <a:lstStyle>
            <a:lvl1pPr algn="r">
              <a:defRPr sz="1200"/>
            </a:lvl1pPr>
          </a:lstStyle>
          <a:p>
            <a:fld id="{E5746A6C-8D70-4ADE-9827-6839DE4BC047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3" rIns="91428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28" tIns="45713" rIns="91428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28" tIns="45713" rIns="91428" bIns="45713" rtlCol="0" anchor="b"/>
          <a:lstStyle>
            <a:lvl1pPr algn="r">
              <a:defRPr sz="1200"/>
            </a:lvl1pPr>
          </a:lstStyle>
          <a:p>
            <a:fld id="{3D65D319-BD18-44E0-9F7F-77CA57C5E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36435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E026-0844-4A1D-8F05-2DC3594D84C5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F7D38-37A1-4E72-8729-1EA5B839A70D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B72D-26B6-44A2-987C-915A8F0FB89A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6640-E8DB-483C-A053-0513FBEDC82B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C6FEA-30AF-4DB2-9C65-F67AA81D9743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5F7-32EF-46F1-BFB6-E5F33ECA3F80}" type="datetime1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766-3853-43E3-BB41-9B0F7D38A5D2}" type="datetime1">
              <a:rPr lang="ru-RU" smtClean="0"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B88A-B4DD-477D-B3EA-16B9079B5994}" type="datetime1">
              <a:rPr lang="ru-RU" smtClean="0"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A7C8-78EB-43C6-A09F-7418F32F259D}" type="datetime1">
              <a:rPr lang="ru-RU" smtClean="0"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D532-739C-454B-8D18-A54D9D457268}" type="datetime1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6992-B806-4971-BC4A-BCC23451828E}" type="datetime1">
              <a:rPr lang="ru-RU" smtClean="0"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5F85-CC32-4262-8A7A-4AF67FCB2876}" type="datetime1">
              <a:rPr lang="ru-RU" smtClean="0"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Перечень </a:t>
            </a: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документов </a:t>
            </a:r>
            <a:b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для </a:t>
            </a:r>
            <a:r>
              <a:rPr lang="ru-RU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получения государственной </a:t>
            </a: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услуги через МФЦ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16016" y="1600199"/>
            <a:ext cx="4176464" cy="51080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5600" b="1" dirty="0" smtClean="0">
                <a:solidFill>
                  <a:srgbClr val="C00000"/>
                </a:solidFill>
              </a:rPr>
              <a:t>!!! ВАЖНО</a:t>
            </a:r>
          </a:p>
          <a:p>
            <a:pPr marL="0" indent="0" algn="ctr">
              <a:buNone/>
            </a:pPr>
            <a:r>
              <a:rPr lang="ru-RU" sz="5600" b="1" dirty="0" smtClean="0"/>
              <a:t>Документами</a:t>
            </a:r>
            <a:r>
              <a:rPr lang="ru-RU" sz="5600" b="1" dirty="0"/>
              <a:t>, содержащими сведения о национальности гражданина, признаются</a:t>
            </a:r>
            <a:r>
              <a:rPr lang="ru-RU" sz="5600" b="1" dirty="0" smtClean="0"/>
              <a:t>:</a:t>
            </a:r>
            <a:endParaRPr lang="ru-RU" sz="40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4800" b="1" dirty="0" smtClean="0"/>
              <a:t>1. </a:t>
            </a:r>
            <a:r>
              <a:rPr lang="ru-RU" sz="4800" dirty="0" smtClean="0"/>
              <a:t>Свидетельство </a:t>
            </a:r>
            <a:r>
              <a:rPr lang="ru-RU" sz="4800" dirty="0"/>
              <a:t>о государственной регистрации акта гражданского </a:t>
            </a:r>
            <a:r>
              <a:rPr lang="ru-RU" sz="4800" dirty="0" smtClean="0"/>
              <a:t>состояния, выданное в соответствии с Федеральным законом от 15 ноября 1997 года № 143-ФЗ «Об актах гражданского состояния», либо иные содержащие сведения о национальности заявителя официальные документы, в том числе выданные до 20 ноября 1997 года, архивные документы (материалы).</a:t>
            </a:r>
          </a:p>
          <a:p>
            <a:pPr marL="0" indent="0" algn="just">
              <a:buNone/>
            </a:pPr>
            <a:r>
              <a:rPr lang="ru-RU" sz="4800" b="1" dirty="0"/>
              <a:t>2</a:t>
            </a:r>
            <a:r>
              <a:rPr lang="ru-RU" sz="4800" dirty="0" smtClean="0"/>
              <a:t>. Документ, содержащий сведения о национальности родственника заявителя по прямой восходящей линии (свидетельство о государственной регистрации акта гражданского состояния, либо иные содержащие сведения о национальности родственника заявителя по прямой восходящей линии официальные документы, в том числе выданные до 20.11.1997 г., архивные документы (материалы), а также документы, подтверждающие родственные отношения заявителя с указанным лицом.</a:t>
            </a:r>
          </a:p>
          <a:p>
            <a:pPr marL="0" indent="0" algn="just">
              <a:buNone/>
            </a:pPr>
            <a:endParaRPr lang="ru-RU" sz="4800" dirty="0" smtClean="0"/>
          </a:p>
          <a:p>
            <a:pPr marL="0" indent="0" algn="just">
              <a:buNone/>
            </a:pPr>
            <a:r>
              <a:rPr lang="ru-RU" sz="4000" dirty="0"/>
              <a:t>Такими документами могут быть:</a:t>
            </a:r>
          </a:p>
          <a:p>
            <a:pPr marL="0" indent="0" algn="just">
              <a:buNone/>
            </a:pPr>
            <a:r>
              <a:rPr lang="ru-RU" sz="4000" dirty="0"/>
              <a:t>- Свидетельство (справка) о рождении, о заключении/расторжении брака, об усыновлении (удочерении), об установлении отцовства, о перемене </a:t>
            </a:r>
            <a:r>
              <a:rPr lang="ru-RU" sz="4000" dirty="0" smtClean="0"/>
              <a:t>имени;</a:t>
            </a:r>
            <a:endParaRPr lang="ru-RU" sz="4000" dirty="0"/>
          </a:p>
          <a:p>
            <a:pPr marL="0" indent="0" algn="just">
              <a:buNone/>
            </a:pPr>
            <a:r>
              <a:rPr lang="ru-RU" sz="4000" dirty="0"/>
              <a:t>- Официальные справки, вкладыши, выписки, свидетельства;</a:t>
            </a:r>
          </a:p>
          <a:p>
            <a:pPr marL="0" indent="0" algn="just">
              <a:buNone/>
            </a:pPr>
            <a:r>
              <a:rPr lang="ru-RU" sz="4000" dirty="0"/>
              <a:t>- Архивные документы;</a:t>
            </a:r>
          </a:p>
          <a:p>
            <a:pPr marL="0" indent="0" algn="just">
              <a:buNone/>
            </a:pPr>
            <a:r>
              <a:rPr lang="ru-RU" sz="4000" dirty="0"/>
              <a:t>- Документ, содержащий сведения о национальности родственника по прямой восходящей линии, одновременно с документом, подтверждающим родство заявителя и указанного </a:t>
            </a:r>
            <a:r>
              <a:rPr lang="ru-RU" sz="4000" dirty="0" smtClean="0"/>
              <a:t>гражданина</a:t>
            </a:r>
            <a:r>
              <a:rPr lang="ru-RU" sz="4000" dirty="0"/>
              <a:t>;</a:t>
            </a:r>
          </a:p>
          <a:p>
            <a:pPr marL="0" indent="0" algn="just">
              <a:buNone/>
            </a:pPr>
            <a:r>
              <a:rPr lang="ru-RU" sz="4000" dirty="0" smtClean="0"/>
              <a:t>- Решение </a:t>
            </a:r>
            <a:r>
              <a:rPr lang="ru-RU" sz="4000" dirty="0"/>
              <a:t>суда об установлении факта отнесения к малочисленным народам </a:t>
            </a:r>
            <a:r>
              <a:rPr lang="ru-RU" sz="4000" dirty="0" smtClean="0"/>
              <a:t>РФ</a:t>
            </a:r>
            <a:endParaRPr lang="ru-RU" sz="4000" b="1" dirty="0" smtClean="0"/>
          </a:p>
          <a:p>
            <a:pPr marL="0" indent="0" algn="just">
              <a:buNone/>
            </a:pPr>
            <a:r>
              <a:rPr lang="ru-RU" sz="4000" b="1" dirty="0" smtClean="0"/>
              <a:t>При </a:t>
            </a:r>
            <a:r>
              <a:rPr lang="ru-RU" sz="4000" b="1" dirty="0"/>
              <a:t>представлении </a:t>
            </a:r>
            <a:r>
              <a:rPr lang="ru-RU" sz="4000" b="1" dirty="0" smtClean="0"/>
              <a:t>в </a:t>
            </a:r>
            <a:r>
              <a:rPr lang="ru-RU" sz="4000" b="1" dirty="0"/>
              <a:t>МФЦ подлинника документа</a:t>
            </a:r>
            <a:r>
              <a:rPr lang="ru-RU" sz="4000" dirty="0"/>
              <a:t> </a:t>
            </a:r>
            <a:r>
              <a:rPr lang="ru-RU" sz="4000" b="1" dirty="0"/>
              <a:t>нотариально заверять копии </a:t>
            </a:r>
            <a:r>
              <a:rPr lang="ru-RU" sz="4000" b="1" dirty="0" smtClean="0"/>
              <a:t>документа </a:t>
            </a:r>
            <a:r>
              <a:rPr lang="ru-RU" sz="4000" b="1" dirty="0"/>
              <a:t>НЕ ТРЕБУЕТСЯ!</a:t>
            </a:r>
            <a:endParaRPr lang="ru-RU" sz="4000" dirty="0"/>
          </a:p>
          <a:p>
            <a:pPr marL="0" indent="0" algn="just">
              <a:buNone/>
            </a:pPr>
            <a:endParaRPr lang="ru-RU" sz="5600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1484784"/>
            <a:ext cx="828092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6646" y="587727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При обращении в МФЦ, сотрудники оказывают содействие в правильном и полном внесении сведений в заявление и качественной подготовке необходимых </a:t>
            </a:r>
            <a:r>
              <a:rPr lang="ru-RU" sz="1200" dirty="0" smtClean="0"/>
              <a:t>документов</a:t>
            </a:r>
            <a:endParaRPr lang="ru-RU" sz="1200" dirty="0"/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3779911" y="2140704"/>
            <a:ext cx="1022891" cy="181737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pPr algn="ctr"/>
            <a:endParaRPr lang="ru-RU" b="1">
              <a:ln w="50800"/>
              <a:solidFill>
                <a:schemeClr val="accent2">
                  <a:lumMod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6" t="2160" r="16462" b="1922"/>
          <a:stretch/>
        </p:blipFill>
        <p:spPr>
          <a:xfrm>
            <a:off x="1115616" y="2377293"/>
            <a:ext cx="2348655" cy="3379963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42671" y="49550"/>
            <a:ext cx="5366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Приложение </a:t>
            </a:r>
            <a:r>
              <a:rPr lang="ru-RU" dirty="0" smtClean="0"/>
              <a:t>№ 2 к письму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67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1708">
        <p14:reveal/>
      </p:transition>
    </mc:Choice>
    <mc:Fallback xmlns="">
      <p:transition spd="slow" advTm="117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163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Перечень документов  для получения государственной услуги через МФЦ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услуга  по учету лиц, относящихся к коренным малочисленным народам  Российской Федерации (6 шагов для включения в Реестр коренных малочисленных народов Российской Федерации)</dc:title>
  <dc:creator>Костылева Виктория Александровна</dc:creator>
  <cp:lastModifiedBy>priem</cp:lastModifiedBy>
  <cp:revision>90</cp:revision>
  <cp:lastPrinted>2023-01-26T04:46:06Z</cp:lastPrinted>
  <dcterms:created xsi:type="dcterms:W3CDTF">2021-04-28T05:09:42Z</dcterms:created>
  <dcterms:modified xsi:type="dcterms:W3CDTF">2023-02-16T04:30:35Z</dcterms:modified>
</cp:coreProperties>
</file>