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Light" panose="020B0604020202020204" charset="-52"/>
      <p:regular r:id="rId14"/>
      <p:bold r:id="rId15"/>
      <p:italic r:id="rId16"/>
      <p:boldItalic r:id="rId17"/>
    </p:embeddedFon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Montserrat Medium" panose="020B0604020202020204" charset="-52"/>
      <p:regular r:id="rId22"/>
      <p:bold r:id="rId23"/>
      <p:italic r:id="rId24"/>
      <p:boldItalic r:id="rId25"/>
    </p:embeddedFont>
    <p:embeddedFont>
      <p:font typeface="Montserrat SemiBold" panose="020B0604020202020204" charset="-52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i2cHe49x5Yw9Fswow04xrt0Ms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2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225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32c1beb0a_3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032c1beb0a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63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90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27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61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13613c300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013613c300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02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0eb90536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00eb90536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44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2316631e8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02316631e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823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9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032c1beb0a_3_53"/>
          <p:cNvPicPr preferRelativeResize="0"/>
          <p:nvPr/>
        </p:nvPicPr>
        <p:blipFill rotWithShape="1">
          <a:blip r:embed="rId3">
            <a:alphaModFix/>
          </a:blip>
          <a:srcRect l="59948" t="79570" r="11024" b="10943"/>
          <a:stretch/>
        </p:blipFill>
        <p:spPr>
          <a:xfrm>
            <a:off x="8362797" y="991750"/>
            <a:ext cx="1562414" cy="6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032c1beb0a_3_53"/>
          <p:cNvSpPr txBox="1"/>
          <p:nvPr/>
        </p:nvSpPr>
        <p:spPr>
          <a:xfrm>
            <a:off x="2405550" y="3811875"/>
            <a:ext cx="13476900" cy="24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Основные принципы и механизмы </a:t>
            </a:r>
            <a:endParaRPr sz="47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пополнению базы МОБИЛИЗАЦИЯ</a:t>
            </a:r>
            <a:endParaRPr sz="47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корректными, правильными данными</a:t>
            </a:r>
            <a:endParaRPr sz="47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6" name="Google Shape;86;g2032c1beb0a_3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33750" y="-166750"/>
            <a:ext cx="12586650" cy="1256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032c1beb0a_3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075" y="-8526400"/>
            <a:ext cx="12586650" cy="1256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8"/>
          <p:cNvGrpSpPr/>
          <p:nvPr/>
        </p:nvGrpSpPr>
        <p:grpSpPr>
          <a:xfrm>
            <a:off x="371624" y="343049"/>
            <a:ext cx="17544751" cy="657076"/>
            <a:chOff x="19050" y="-19051"/>
            <a:chExt cx="23393002" cy="876101"/>
          </a:xfrm>
        </p:grpSpPr>
        <p:cxnSp>
          <p:nvCxnSpPr>
            <p:cNvPr id="93" name="Google Shape;93;p28"/>
            <p:cNvCxnSpPr/>
            <p:nvPr/>
          </p:nvCxnSpPr>
          <p:spPr>
            <a:xfrm>
              <a:off x="19050" y="0"/>
              <a:ext cx="23393002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28"/>
            <p:cNvCxnSpPr/>
            <p:nvPr/>
          </p:nvCxnSpPr>
          <p:spPr>
            <a:xfrm rot="5400000">
              <a:off x="-419000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28"/>
            <p:cNvCxnSpPr/>
            <p:nvPr/>
          </p:nvCxnSpPr>
          <p:spPr>
            <a:xfrm rot="5400000">
              <a:off x="22974001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6" name="Google Shape;96;p28"/>
          <p:cNvGrpSpPr/>
          <p:nvPr/>
        </p:nvGrpSpPr>
        <p:grpSpPr>
          <a:xfrm rot="10800000">
            <a:off x="371624" y="9286876"/>
            <a:ext cx="17544751" cy="657076"/>
            <a:chOff x="19050" y="-19051"/>
            <a:chExt cx="23393002" cy="876101"/>
          </a:xfrm>
        </p:grpSpPr>
        <p:cxnSp>
          <p:nvCxnSpPr>
            <p:cNvPr id="97" name="Google Shape;97;p28"/>
            <p:cNvCxnSpPr/>
            <p:nvPr/>
          </p:nvCxnSpPr>
          <p:spPr>
            <a:xfrm>
              <a:off x="19050" y="0"/>
              <a:ext cx="23393002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28"/>
            <p:cNvCxnSpPr/>
            <p:nvPr/>
          </p:nvCxnSpPr>
          <p:spPr>
            <a:xfrm rot="5400000">
              <a:off x="-419000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28"/>
            <p:cNvCxnSpPr/>
            <p:nvPr/>
          </p:nvCxnSpPr>
          <p:spPr>
            <a:xfrm rot="5400000">
              <a:off x="22974001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00" name="Google Shape;1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079">
            <a:off x="-6197598" y="4054246"/>
            <a:ext cx="14178599" cy="104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758" y="-4168871"/>
            <a:ext cx="17339826" cy="127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8"/>
          <p:cNvSpPr txBox="1"/>
          <p:nvPr/>
        </p:nvSpPr>
        <p:spPr>
          <a:xfrm>
            <a:off x="2054680" y="3362325"/>
            <a:ext cx="14178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8"/>
          <p:cNvSpPr txBox="1"/>
          <p:nvPr/>
        </p:nvSpPr>
        <p:spPr>
          <a:xfrm>
            <a:off x="823693" y="2579199"/>
            <a:ext cx="15940800" cy="72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Фамилия</a:t>
            </a:r>
            <a:endParaRPr sz="2800" u="sng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Имя</a:t>
            </a:r>
            <a:endParaRPr sz="2800" u="sng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Отчество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если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нет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отчества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то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в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анкете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написать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«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нет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отчества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»)</a:t>
            </a:r>
            <a:endParaRPr sz="28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Дата</a:t>
            </a:r>
            <a:r>
              <a:rPr lang="en-US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рождения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(в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формате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дд.мм.гггг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например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01.03.1987)</a:t>
            </a:r>
            <a:endParaRPr sz="28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Мобильный</a:t>
            </a:r>
            <a:r>
              <a:rPr lang="en-US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номер</a:t>
            </a:r>
            <a:r>
              <a:rPr lang="en-US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телефона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(в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формате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10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цифр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без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префикса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страны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например</a:t>
            </a:r>
            <a:r>
              <a:rPr lang="en-US" sz="2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9998887766)</a:t>
            </a:r>
            <a:endParaRPr sz="28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Адрес</a:t>
            </a:r>
            <a:r>
              <a:rPr lang="en-US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</a:t>
            </a:r>
            <a:r>
              <a:rPr lang="en-US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u="sng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прописке</a:t>
            </a:r>
            <a:r>
              <a:rPr lang="en-US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2800" u="sng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Обязательные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поля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адреса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без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которых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невозможно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определить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УИК, </a:t>
            </a:r>
            <a:r>
              <a:rPr lang="en-US" sz="28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это</a:t>
            </a:r>
            <a:r>
              <a:rPr lang="en-US" sz="2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endParaRPr sz="28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Char char="●"/>
            </a:pPr>
            <a:r>
              <a:rPr lang="en-US" sz="2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Населенный</a:t>
            </a: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пункт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Char char="●"/>
            </a:pPr>
            <a:r>
              <a:rPr lang="en-US" sz="2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Улица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или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микрорайон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Char char="●"/>
            </a:pPr>
            <a:r>
              <a:rPr lang="en-US" sz="2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Дом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Char char="●"/>
            </a:pP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Номер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квартиры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является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обязательным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определения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УИКа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b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но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желателен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дальнейшей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точечной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работы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во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время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избирательных</a:t>
            </a:r>
            <a:r>
              <a:rPr lang="en-US" sz="2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кампаний</a:t>
            </a:r>
            <a:endParaRPr sz="2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28"/>
          <p:cNvPicPr preferRelativeResize="0"/>
          <p:nvPr/>
        </p:nvPicPr>
        <p:blipFill rotWithShape="1">
          <a:blip r:embed="rId4">
            <a:alphaModFix/>
          </a:blip>
          <a:srcRect l="59948" t="79570" r="11024" b="10943"/>
          <a:stretch/>
        </p:blipFill>
        <p:spPr>
          <a:xfrm>
            <a:off x="15995085" y="673200"/>
            <a:ext cx="1562414" cy="6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8"/>
          <p:cNvSpPr txBox="1"/>
          <p:nvPr/>
        </p:nvSpPr>
        <p:spPr>
          <a:xfrm>
            <a:off x="1545043" y="1441761"/>
            <a:ext cx="14498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Обязательные</a:t>
            </a:r>
            <a:r>
              <a:rPr lang="en-US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данные</a:t>
            </a:r>
            <a:r>
              <a:rPr lang="en-US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</a:t>
            </a:r>
            <a:r>
              <a:rPr lang="en-US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корректного</a:t>
            </a:r>
            <a:r>
              <a:rPr lang="en-US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внесения</a:t>
            </a:r>
            <a:r>
              <a:rPr lang="en-US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записи</a:t>
            </a:r>
            <a:endParaRPr sz="34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</a:t>
            </a:r>
            <a:r>
              <a:rPr lang="en-US" sz="34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базу</a:t>
            </a:r>
            <a:r>
              <a:rPr lang="en-US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«</a:t>
            </a:r>
            <a:r>
              <a:rPr lang="en-US" sz="34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Мобилизация</a:t>
            </a:r>
            <a:r>
              <a:rPr lang="en-US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»</a:t>
            </a:r>
            <a:endParaRPr sz="34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8"/>
          <p:cNvGrpSpPr/>
          <p:nvPr/>
        </p:nvGrpSpPr>
        <p:grpSpPr>
          <a:xfrm>
            <a:off x="371624" y="343049"/>
            <a:ext cx="17544751" cy="657076"/>
            <a:chOff x="19050" y="-19051"/>
            <a:chExt cx="23393002" cy="876101"/>
          </a:xfrm>
        </p:grpSpPr>
        <p:cxnSp>
          <p:nvCxnSpPr>
            <p:cNvPr id="93" name="Google Shape;93;p28"/>
            <p:cNvCxnSpPr/>
            <p:nvPr/>
          </p:nvCxnSpPr>
          <p:spPr>
            <a:xfrm>
              <a:off x="19050" y="0"/>
              <a:ext cx="23393002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28"/>
            <p:cNvCxnSpPr/>
            <p:nvPr/>
          </p:nvCxnSpPr>
          <p:spPr>
            <a:xfrm rot="5400000">
              <a:off x="-419000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28"/>
            <p:cNvCxnSpPr/>
            <p:nvPr/>
          </p:nvCxnSpPr>
          <p:spPr>
            <a:xfrm rot="5400000">
              <a:off x="22974001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6" name="Google Shape;96;p28"/>
          <p:cNvGrpSpPr/>
          <p:nvPr/>
        </p:nvGrpSpPr>
        <p:grpSpPr>
          <a:xfrm rot="10800000">
            <a:off x="371624" y="9286876"/>
            <a:ext cx="17544751" cy="657076"/>
            <a:chOff x="19050" y="-19051"/>
            <a:chExt cx="23393002" cy="876101"/>
          </a:xfrm>
        </p:grpSpPr>
        <p:cxnSp>
          <p:nvCxnSpPr>
            <p:cNvPr id="97" name="Google Shape;97;p28"/>
            <p:cNvCxnSpPr/>
            <p:nvPr/>
          </p:nvCxnSpPr>
          <p:spPr>
            <a:xfrm>
              <a:off x="19050" y="0"/>
              <a:ext cx="23393002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28"/>
            <p:cNvCxnSpPr/>
            <p:nvPr/>
          </p:nvCxnSpPr>
          <p:spPr>
            <a:xfrm rot="5400000">
              <a:off x="-419000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28"/>
            <p:cNvCxnSpPr/>
            <p:nvPr/>
          </p:nvCxnSpPr>
          <p:spPr>
            <a:xfrm rot="5400000">
              <a:off x="22974001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00" name="Google Shape;1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079">
            <a:off x="11279142" y="4584910"/>
            <a:ext cx="14178599" cy="104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98290" y="-5175187"/>
            <a:ext cx="17339826" cy="127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8"/>
          <p:cNvSpPr txBox="1"/>
          <p:nvPr/>
        </p:nvSpPr>
        <p:spPr>
          <a:xfrm>
            <a:off x="2054680" y="3362325"/>
            <a:ext cx="14178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8"/>
          <p:cNvSpPr txBox="1"/>
          <p:nvPr/>
        </p:nvSpPr>
        <p:spPr>
          <a:xfrm>
            <a:off x="2054680" y="3883825"/>
            <a:ext cx="13664932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r>
              <a:rPr lang="ru-RU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Место работы</a:t>
            </a:r>
          </a:p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r>
              <a:rPr lang="ru-RU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Должность</a:t>
            </a:r>
          </a:p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r>
              <a:rPr lang="en-US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Email</a:t>
            </a:r>
            <a:endParaRPr lang="ru-RU" sz="2800" u="sng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9370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Medium"/>
              <a:buAutoNum type="arabicPeriod"/>
            </a:pPr>
            <a:endParaRPr lang="ru-RU" sz="2800" u="sng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3500" marR="0" lvl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</a:pPr>
            <a:r>
              <a:rPr lang="ru-RU" sz="2800" u="sng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Эти данные позволят более детально работать с человеком в период избирательной компании.</a:t>
            </a:r>
            <a:endParaRPr sz="2800" u="sng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4" name="Google Shape;104;p28"/>
          <p:cNvPicPr preferRelativeResize="0"/>
          <p:nvPr/>
        </p:nvPicPr>
        <p:blipFill rotWithShape="1">
          <a:blip r:embed="rId4">
            <a:alphaModFix/>
          </a:blip>
          <a:srcRect l="59948" t="79570" r="11024" b="10943"/>
          <a:stretch/>
        </p:blipFill>
        <p:spPr>
          <a:xfrm>
            <a:off x="15995085" y="673200"/>
            <a:ext cx="1562414" cy="6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8"/>
          <p:cNvSpPr txBox="1"/>
          <p:nvPr/>
        </p:nvSpPr>
        <p:spPr>
          <a:xfrm>
            <a:off x="1638096" y="2129465"/>
            <a:ext cx="14498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 о</a:t>
            </a:r>
            <a:r>
              <a:rPr lang="en-US" sz="34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бязательны</a:t>
            </a:r>
            <a:r>
              <a:rPr lang="ru-RU" sz="3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е, НО рекомендуемые данные для записи</a:t>
            </a:r>
            <a:endParaRPr sz="34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7888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67801"/>
            <a:ext cx="8212175" cy="821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2"/>
          <p:cNvGrpSpPr/>
          <p:nvPr/>
        </p:nvGrpSpPr>
        <p:grpSpPr>
          <a:xfrm rot="10800000">
            <a:off x="371624" y="9286876"/>
            <a:ext cx="17544751" cy="657076"/>
            <a:chOff x="19050" y="-19051"/>
            <a:chExt cx="23393002" cy="876101"/>
          </a:xfrm>
        </p:grpSpPr>
        <p:cxnSp>
          <p:nvCxnSpPr>
            <p:cNvPr id="113" name="Google Shape;113;p2"/>
            <p:cNvCxnSpPr/>
            <p:nvPr/>
          </p:nvCxnSpPr>
          <p:spPr>
            <a:xfrm>
              <a:off x="19050" y="0"/>
              <a:ext cx="23393002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2"/>
            <p:cNvCxnSpPr/>
            <p:nvPr/>
          </p:nvCxnSpPr>
          <p:spPr>
            <a:xfrm rot="5400000">
              <a:off x="-419000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2"/>
            <p:cNvCxnSpPr/>
            <p:nvPr/>
          </p:nvCxnSpPr>
          <p:spPr>
            <a:xfrm rot="5400000">
              <a:off x="22974001" y="419000"/>
              <a:ext cx="876101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6" name="Google Shape;116;p2"/>
          <p:cNvSpPr txBox="1"/>
          <p:nvPr/>
        </p:nvSpPr>
        <p:spPr>
          <a:xfrm>
            <a:off x="730501" y="536388"/>
            <a:ext cx="1118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Пример анкеты</a:t>
            </a:r>
            <a:endParaRPr sz="4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371625" y="343049"/>
            <a:ext cx="10704825" cy="657000"/>
            <a:chOff x="19050" y="-19050"/>
            <a:chExt cx="14273100" cy="876000"/>
          </a:xfrm>
        </p:grpSpPr>
        <p:cxnSp>
          <p:nvCxnSpPr>
            <p:cNvPr id="118" name="Google Shape;118;p2"/>
            <p:cNvCxnSpPr/>
            <p:nvPr/>
          </p:nvCxnSpPr>
          <p:spPr>
            <a:xfrm>
              <a:off x="19050" y="0"/>
              <a:ext cx="14273100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2"/>
            <p:cNvCxnSpPr/>
            <p:nvPr/>
          </p:nvCxnSpPr>
          <p:spPr>
            <a:xfrm rot="5400000">
              <a:off x="-418949" y="418950"/>
              <a:ext cx="876000" cy="0"/>
            </a:xfrm>
            <a:prstGeom prst="straightConnector1">
              <a:avLst/>
            </a:prstGeom>
            <a:noFill/>
            <a:ln w="38100" cap="flat" cmpd="sng">
              <a:solidFill>
                <a:srgbClr val="47F4F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20" name="Google Shape;120;p2"/>
          <p:cNvPicPr preferRelativeResize="0"/>
          <p:nvPr/>
        </p:nvPicPr>
        <p:blipFill rotWithShape="1">
          <a:blip r:embed="rId5">
            <a:alphaModFix/>
          </a:blip>
          <a:srcRect l="59948" t="79570" r="11024" b="10943"/>
          <a:stretch/>
        </p:blipFill>
        <p:spPr>
          <a:xfrm>
            <a:off x="15995085" y="673200"/>
            <a:ext cx="1562414" cy="657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3562EACC-952D-4744-A2D5-25D7DC15F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507382"/>
              </p:ext>
            </p:extLst>
          </p:nvPr>
        </p:nvGraphicFramePr>
        <p:xfrm>
          <a:off x="5911849" y="203994"/>
          <a:ext cx="6464300" cy="987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7" imgW="6463815" imgH="9879011" progId="Word.Document.12">
                  <p:embed/>
                </p:oleObj>
              </mc:Choice>
              <mc:Fallback>
                <p:oleObj name="Document" r:id="rId7" imgW="6463815" imgH="9879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1849" y="203994"/>
                        <a:ext cx="6464300" cy="9879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013613c300_0_343"/>
          <p:cNvPicPr preferRelativeResize="0"/>
          <p:nvPr/>
        </p:nvPicPr>
        <p:blipFill rotWithShape="1">
          <a:blip r:embed="rId4">
            <a:alphaModFix amt="33000"/>
          </a:blip>
          <a:srcRect/>
          <a:stretch/>
        </p:blipFill>
        <p:spPr>
          <a:xfrm flipH="1">
            <a:off x="-3656700" y="3142825"/>
            <a:ext cx="12458300" cy="124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g2013613c300_0_343"/>
          <p:cNvGrpSpPr/>
          <p:nvPr/>
        </p:nvGrpSpPr>
        <p:grpSpPr>
          <a:xfrm rot="10800000">
            <a:off x="371551" y="9286952"/>
            <a:ext cx="17544825" cy="657000"/>
            <a:chOff x="19050" y="-19050"/>
            <a:chExt cx="23393100" cy="876000"/>
          </a:xfrm>
        </p:grpSpPr>
        <p:cxnSp>
          <p:nvCxnSpPr>
            <p:cNvPr id="127" name="Google Shape;127;g2013613c300_0_343"/>
            <p:cNvCxnSpPr/>
            <p:nvPr/>
          </p:nvCxnSpPr>
          <p:spPr>
            <a:xfrm>
              <a:off x="19050" y="0"/>
              <a:ext cx="233931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g2013613c300_0_343"/>
            <p:cNvCxnSpPr/>
            <p:nvPr/>
          </p:nvCxnSpPr>
          <p:spPr>
            <a:xfrm rot="5400000">
              <a:off x="-418949" y="418950"/>
              <a:ext cx="8760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g2013613c300_0_343"/>
            <p:cNvCxnSpPr/>
            <p:nvPr/>
          </p:nvCxnSpPr>
          <p:spPr>
            <a:xfrm rot="5400000">
              <a:off x="22974052" y="418950"/>
              <a:ext cx="8760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0" name="Google Shape;130;g2013613c300_0_343"/>
          <p:cNvGrpSpPr/>
          <p:nvPr/>
        </p:nvGrpSpPr>
        <p:grpSpPr>
          <a:xfrm>
            <a:off x="371624" y="343049"/>
            <a:ext cx="17544825" cy="657000"/>
            <a:chOff x="19050" y="-19050"/>
            <a:chExt cx="23393100" cy="876000"/>
          </a:xfrm>
        </p:grpSpPr>
        <p:cxnSp>
          <p:nvCxnSpPr>
            <p:cNvPr id="131" name="Google Shape;131;g2013613c300_0_343"/>
            <p:cNvCxnSpPr/>
            <p:nvPr/>
          </p:nvCxnSpPr>
          <p:spPr>
            <a:xfrm>
              <a:off x="19050" y="0"/>
              <a:ext cx="2339310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g2013613c300_0_343"/>
            <p:cNvCxnSpPr/>
            <p:nvPr/>
          </p:nvCxnSpPr>
          <p:spPr>
            <a:xfrm rot="5400000">
              <a:off x="-418949" y="418950"/>
              <a:ext cx="87600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g2013613c300_0_343"/>
            <p:cNvCxnSpPr/>
            <p:nvPr/>
          </p:nvCxnSpPr>
          <p:spPr>
            <a:xfrm rot="5400000">
              <a:off x="22974052" y="418950"/>
              <a:ext cx="87600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4" name="Google Shape;134;g2013613c300_0_343"/>
          <p:cNvPicPr preferRelativeResize="0"/>
          <p:nvPr/>
        </p:nvPicPr>
        <p:blipFill rotWithShape="1">
          <a:blip r:embed="rId5">
            <a:alphaModFix/>
          </a:blip>
          <a:srcRect l="59948" t="79570" r="11024" b="10943"/>
          <a:stretch/>
        </p:blipFill>
        <p:spPr>
          <a:xfrm>
            <a:off x="15995085" y="673200"/>
            <a:ext cx="1562414" cy="6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013613c300_0_343"/>
          <p:cNvSpPr txBox="1"/>
          <p:nvPr/>
        </p:nvSpPr>
        <p:spPr>
          <a:xfrm>
            <a:off x="574094" y="497110"/>
            <a:ext cx="156834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Пример</a:t>
            </a:r>
            <a:endParaRPr lang="ru-RU" sz="40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B05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ПРАВИЛЬНО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</a:t>
            </a:r>
            <a:r>
              <a:rPr lang="en-US" sz="40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аполненной</a:t>
            </a:r>
            <a:endParaRPr lang="ru-RU" sz="40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анкеты</a:t>
            </a:r>
            <a:endParaRPr sz="40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D81FF9D5-03DF-4F47-9C3B-EF105CBDC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161134"/>
              </p:ext>
            </p:extLst>
          </p:nvPr>
        </p:nvGraphicFramePr>
        <p:xfrm>
          <a:off x="5911850" y="124618"/>
          <a:ext cx="6464300" cy="1003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7" imgW="6463815" imgH="10037664" progId="Word.Document.12">
                  <p:embed/>
                </p:oleObj>
              </mc:Choice>
              <mc:Fallback>
                <p:oleObj name="Document" r:id="rId7" imgW="6463815" imgH="10037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1850" y="124618"/>
                        <a:ext cx="6464300" cy="10037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00eb905369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" y="3142828"/>
            <a:ext cx="8264675" cy="826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g200eb905369_0_18"/>
          <p:cNvGrpSpPr/>
          <p:nvPr/>
        </p:nvGrpSpPr>
        <p:grpSpPr>
          <a:xfrm rot="10800000">
            <a:off x="371551" y="9286952"/>
            <a:ext cx="17544825" cy="657000"/>
            <a:chOff x="19050" y="-19050"/>
            <a:chExt cx="23393100" cy="876000"/>
          </a:xfrm>
        </p:grpSpPr>
        <p:cxnSp>
          <p:nvCxnSpPr>
            <p:cNvPr id="143" name="Google Shape;143;g200eb905369_0_18"/>
            <p:cNvCxnSpPr/>
            <p:nvPr/>
          </p:nvCxnSpPr>
          <p:spPr>
            <a:xfrm>
              <a:off x="19050" y="0"/>
              <a:ext cx="233931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g200eb905369_0_18"/>
            <p:cNvCxnSpPr/>
            <p:nvPr/>
          </p:nvCxnSpPr>
          <p:spPr>
            <a:xfrm rot="5400000">
              <a:off x="-418949" y="418950"/>
              <a:ext cx="8760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g200eb905369_0_18"/>
            <p:cNvCxnSpPr/>
            <p:nvPr/>
          </p:nvCxnSpPr>
          <p:spPr>
            <a:xfrm rot="5400000">
              <a:off x="22974052" y="418950"/>
              <a:ext cx="8760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6" name="Google Shape;146;g200eb905369_0_18"/>
          <p:cNvGrpSpPr/>
          <p:nvPr/>
        </p:nvGrpSpPr>
        <p:grpSpPr>
          <a:xfrm>
            <a:off x="371624" y="343049"/>
            <a:ext cx="17544825" cy="657000"/>
            <a:chOff x="19050" y="-19050"/>
            <a:chExt cx="23393100" cy="876000"/>
          </a:xfrm>
        </p:grpSpPr>
        <p:cxnSp>
          <p:nvCxnSpPr>
            <p:cNvPr id="147" name="Google Shape;147;g200eb905369_0_18"/>
            <p:cNvCxnSpPr/>
            <p:nvPr/>
          </p:nvCxnSpPr>
          <p:spPr>
            <a:xfrm>
              <a:off x="19050" y="0"/>
              <a:ext cx="2339310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g200eb905369_0_18"/>
            <p:cNvCxnSpPr/>
            <p:nvPr/>
          </p:nvCxnSpPr>
          <p:spPr>
            <a:xfrm rot="5400000">
              <a:off x="-418949" y="418950"/>
              <a:ext cx="87600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g200eb905369_0_18"/>
            <p:cNvCxnSpPr/>
            <p:nvPr/>
          </p:nvCxnSpPr>
          <p:spPr>
            <a:xfrm rot="5400000">
              <a:off x="22974052" y="418950"/>
              <a:ext cx="87600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50" name="Google Shape;150;g200eb905369_0_18"/>
          <p:cNvPicPr preferRelativeResize="0"/>
          <p:nvPr/>
        </p:nvPicPr>
        <p:blipFill rotWithShape="1">
          <a:blip r:embed="rId5">
            <a:alphaModFix/>
          </a:blip>
          <a:srcRect l="59948" t="79570" r="11024" b="10943"/>
          <a:stretch/>
        </p:blipFill>
        <p:spPr>
          <a:xfrm>
            <a:off x="15995085" y="673200"/>
            <a:ext cx="1562414" cy="6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g2013613c300_0_343">
            <a:extLst>
              <a:ext uri="{FF2B5EF4-FFF2-40B4-BE49-F238E27FC236}">
                <a16:creationId xmlns:a16="http://schemas.microsoft.com/office/drawing/2014/main" xmlns="" id="{158F007B-DBF6-425C-A17B-D80875305556}"/>
              </a:ext>
            </a:extLst>
          </p:cNvPr>
          <p:cNvSpPr txBox="1"/>
          <p:nvPr/>
        </p:nvSpPr>
        <p:spPr>
          <a:xfrm>
            <a:off x="574094" y="497110"/>
            <a:ext cx="156834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Пример</a:t>
            </a:r>
            <a:endParaRPr lang="ru-RU" sz="40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НЕПРАВИЛЬНО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</a:t>
            </a:r>
            <a:r>
              <a:rPr lang="en-US" sz="40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аполненной</a:t>
            </a:r>
            <a:endParaRPr lang="ru-RU" sz="40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анкеты</a:t>
            </a:r>
            <a:endParaRPr sz="40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D3031D20-DAC5-4216-AC67-B8030BD53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176643"/>
              </p:ext>
            </p:extLst>
          </p:nvPr>
        </p:nvGraphicFramePr>
        <p:xfrm>
          <a:off x="5911850" y="124619"/>
          <a:ext cx="6464300" cy="1003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7" imgW="6463815" imgH="10037664" progId="Word.Document.12">
                  <p:embed/>
                </p:oleObj>
              </mc:Choice>
              <mc:Fallback>
                <p:oleObj name="Document" r:id="rId7" imgW="6463815" imgH="10037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1850" y="124619"/>
                        <a:ext cx="6464300" cy="10037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2316631e8_2_6"/>
          <p:cNvSpPr txBox="1"/>
          <p:nvPr/>
        </p:nvSpPr>
        <p:spPr>
          <a:xfrm>
            <a:off x="833862" y="7666695"/>
            <a:ext cx="14390400" cy="1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Адреса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таблице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записываются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формате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адреса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из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базы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Мобилизация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27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Название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файла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с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таблицей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должно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содержать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название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партийного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проекта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Например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«</a:t>
            </a:r>
            <a:r>
              <a:rPr lang="en-US" sz="27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Жители</a:t>
            </a:r>
            <a:r>
              <a:rPr lang="en-US" sz="2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МКД.xlsx»</a:t>
            </a:r>
            <a:endParaRPr sz="27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8" name="Google Shape;158;g202316631e8_2_6"/>
          <p:cNvPicPr preferRelativeResize="0"/>
          <p:nvPr/>
        </p:nvPicPr>
        <p:blipFill rotWithShape="1">
          <a:blip r:embed="rId3">
            <a:alphaModFix/>
          </a:blip>
          <a:srcRect l="35130" r="5897"/>
          <a:stretch/>
        </p:blipFill>
        <p:spPr>
          <a:xfrm rot="-5400000">
            <a:off x="11349186" y="3429554"/>
            <a:ext cx="11085575" cy="422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02316631e8_2_6"/>
          <p:cNvPicPr preferRelativeResize="0"/>
          <p:nvPr/>
        </p:nvPicPr>
        <p:blipFill rotWithShape="1">
          <a:blip r:embed="rId4">
            <a:alphaModFix/>
          </a:blip>
          <a:srcRect l="59948" t="79570" r="11024" b="10943"/>
          <a:stretch/>
        </p:blipFill>
        <p:spPr>
          <a:xfrm>
            <a:off x="15995085" y="673200"/>
            <a:ext cx="1562414" cy="6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02316631e8_2_6"/>
          <p:cNvSpPr txBox="1"/>
          <p:nvPr/>
        </p:nvSpPr>
        <p:spPr>
          <a:xfrm>
            <a:off x="833862" y="1507738"/>
            <a:ext cx="1662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Шаблон таблицы для заполнения данными из анкет</a:t>
            </a:r>
            <a:endParaRPr sz="4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62" name="Google Shape;162;g202316631e8_2_6"/>
          <p:cNvCxnSpPr/>
          <p:nvPr/>
        </p:nvCxnSpPr>
        <p:spPr>
          <a:xfrm rot="10800000">
            <a:off x="833863" y="2464475"/>
            <a:ext cx="15402300" cy="3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D9D257-D8B5-402F-9F43-50DFDDE65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092" y="2808912"/>
            <a:ext cx="15316200" cy="464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169</Words>
  <Application>Microsoft Office PowerPoint</Application>
  <PresentationFormat>Произвольный</PresentationFormat>
  <Paragraphs>34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Calibri</vt:lpstr>
      <vt:lpstr>Montserrat Light</vt:lpstr>
      <vt:lpstr>Montserrat</vt:lpstr>
      <vt:lpstr>Montserrat Medium</vt:lpstr>
      <vt:lpstr>Arial</vt:lpstr>
      <vt:lpstr>Montserrat SemiBold</vt:lpstr>
      <vt:lpstr>Office Theme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priem</dc:creator>
  <cp:lastModifiedBy>priem</cp:lastModifiedBy>
  <cp:revision>7</cp:revision>
  <dcterms:created xsi:type="dcterms:W3CDTF">2006-08-16T00:00:00Z</dcterms:created>
  <dcterms:modified xsi:type="dcterms:W3CDTF">2023-03-13T03:43:31Z</dcterms:modified>
</cp:coreProperties>
</file>